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35" r:id="rId5"/>
    <p:sldMasterId id="2147483747" r:id="rId6"/>
    <p:sldMasterId id="2147483797" r:id="rId7"/>
  </p:sldMasterIdLst>
  <p:notesMasterIdLst>
    <p:notesMasterId r:id="rId39"/>
  </p:notesMasterIdLst>
  <p:handoutMasterIdLst>
    <p:handoutMasterId r:id="rId40"/>
  </p:handoutMasterIdLst>
  <p:sldIdLst>
    <p:sldId id="1781" r:id="rId8"/>
    <p:sldId id="276" r:id="rId9"/>
    <p:sldId id="278" r:id="rId10"/>
    <p:sldId id="279" r:id="rId11"/>
    <p:sldId id="284" r:id="rId12"/>
    <p:sldId id="283" r:id="rId13"/>
    <p:sldId id="296" r:id="rId14"/>
    <p:sldId id="297" r:id="rId15"/>
    <p:sldId id="298" r:id="rId16"/>
    <p:sldId id="2116" r:id="rId17"/>
    <p:sldId id="286" r:id="rId18"/>
    <p:sldId id="300" r:id="rId19"/>
    <p:sldId id="301" r:id="rId20"/>
    <p:sldId id="302" r:id="rId21"/>
    <p:sldId id="303" r:id="rId22"/>
    <p:sldId id="316" r:id="rId23"/>
    <p:sldId id="317" r:id="rId24"/>
    <p:sldId id="304" r:id="rId25"/>
    <p:sldId id="287" r:id="rId26"/>
    <p:sldId id="305" r:id="rId27"/>
    <p:sldId id="307" r:id="rId28"/>
    <p:sldId id="308" r:id="rId29"/>
    <p:sldId id="288" r:id="rId30"/>
    <p:sldId id="295" r:id="rId31"/>
    <p:sldId id="309" r:id="rId32"/>
    <p:sldId id="310" r:id="rId33"/>
    <p:sldId id="318" r:id="rId34"/>
    <p:sldId id="313" r:id="rId35"/>
    <p:sldId id="311" r:id="rId36"/>
    <p:sldId id="312" r:id="rId37"/>
    <p:sldId id="274" r:id="rId38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41565C-CCBA-4E65-89C1-CE63134AFAAD}">
          <p14:sldIdLst>
            <p14:sldId id="1781"/>
          </p14:sldIdLst>
        </p14:section>
        <p14:section name="Agenda" id="{480DA046-D91F-47FD-A079-C41492EAB28E}">
          <p14:sldIdLst>
            <p14:sldId id="276"/>
          </p14:sldIdLst>
        </p14:section>
        <p14:section name="Điện toán đám mây là gì ?" id="{E3C7C49F-3F6C-4BA6-9E64-DA77169857BE}">
          <p14:sldIdLst>
            <p14:sldId id="278"/>
            <p14:sldId id="279"/>
            <p14:sldId id="284"/>
          </p14:sldIdLst>
        </p14:section>
        <p14:section name="Hạ tầng toàn cầu của AWS." id="{11D0302B-E2DC-44A0-BFED-EF6A4AACE9E7}">
          <p14:sldIdLst>
            <p14:sldId id="283"/>
            <p14:sldId id="296"/>
            <p14:sldId id="297"/>
            <p14:sldId id="298"/>
            <p14:sldId id="2116"/>
          </p14:sldIdLst>
        </p14:section>
        <p14:section name="Công cụ quản lý AWS services" id="{204ADDC7-6CBE-44D3-A55D-EB35D96DA0C9}">
          <p14:sldIdLst>
            <p14:sldId id="286"/>
            <p14:sldId id="300"/>
            <p14:sldId id="301"/>
            <p14:sldId id="302"/>
            <p14:sldId id="303"/>
            <p14:sldId id="316"/>
            <p14:sldId id="317"/>
          </p14:sldIdLst>
        </p14:section>
        <p14:section name="Tối ưu hóa chi phí trên AWS" id="{1F135907-5354-4426-94B2-47B2A5324B5C}">
          <p14:sldIdLst>
            <p14:sldId id="304"/>
            <p14:sldId id="287"/>
            <p14:sldId id="305"/>
            <p14:sldId id="307"/>
          </p14:sldIdLst>
        </p14:section>
        <p14:section name="Làm việc với AWS Support" id="{226AB80B-BEC9-4293-9A4B-8A36C0C0D70E}">
          <p14:sldIdLst>
            <p14:sldId id="308"/>
            <p14:sldId id="288"/>
          </p14:sldIdLst>
        </p14:section>
        <p14:section name="Thực hành" id="{8951D6D3-41F3-421A-9983-BD705DCFC642}">
          <p14:sldIdLst>
            <p14:sldId id="295"/>
            <p14:sldId id="309"/>
            <p14:sldId id="310"/>
            <p14:sldId id="318"/>
            <p14:sldId id="313"/>
          </p14:sldIdLst>
        </p14:section>
        <p14:section name="Bài đọc bổ sung" id="{F5834E6F-42BD-418A-B642-11623506928F}">
          <p14:sldIdLst>
            <p14:sldId id="311"/>
            <p14:sldId id="312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3E"/>
    <a:srgbClr val="595A5D"/>
    <a:srgbClr val="414042"/>
    <a:srgbClr val="DCDCDC"/>
    <a:srgbClr val="4F81BD"/>
    <a:srgbClr val="0C9B2E"/>
    <a:srgbClr val="FFFAD0"/>
    <a:srgbClr val="FFF8AE"/>
    <a:srgbClr val="FCB64C"/>
    <a:srgbClr val="FEC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0426" autoAdjust="0"/>
  </p:normalViewPr>
  <p:slideViewPr>
    <p:cSldViewPr snapToGrid="0" showGuides="1">
      <p:cViewPr varScale="1">
        <p:scale>
          <a:sx n="74" d="100"/>
          <a:sy n="74" d="100"/>
        </p:scale>
        <p:origin x="1434" y="54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8/9/2025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2 AZ min = Bac </a:t>
            </a:r>
            <a:r>
              <a:rPr lang="en-US" b="1" baseline="0" dirty="0" err="1"/>
              <a:t>Kinh</a:t>
            </a:r>
            <a:r>
              <a:rPr lang="en-US" b="1" baseline="0" dirty="0"/>
              <a:t> ,</a:t>
            </a:r>
          </a:p>
          <a:p>
            <a:r>
              <a:rPr lang="en-US" b="1" baseline="0" dirty="0"/>
              <a:t>6 AZ = North Virginia</a:t>
            </a:r>
          </a:p>
          <a:p>
            <a:r>
              <a:rPr lang="en-US" b="1" baseline="0" dirty="0"/>
              <a:t>Con </a:t>
            </a:r>
            <a:r>
              <a:rPr lang="en-US" b="1" baseline="0" dirty="0" err="1"/>
              <a:t>lai</a:t>
            </a:r>
            <a:r>
              <a:rPr lang="en-US" b="1" baseline="0" dirty="0"/>
              <a:t> 3 AZ</a:t>
            </a:r>
          </a:p>
          <a:p>
            <a:r>
              <a:rPr lang="en-US" b="1" baseline="0" dirty="0"/>
              <a:t>Instructor Notes:</a:t>
            </a:r>
          </a:p>
          <a:p>
            <a:endParaRPr lang="en-US" b="1" baseline="0" dirty="0"/>
          </a:p>
          <a:p>
            <a:r>
              <a:rPr lang="en-US" baseline="0" dirty="0"/>
              <a:t>Khi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AWS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tâm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mức</a:t>
            </a:r>
            <a:r>
              <a:rPr lang="en-US" baseline="0" dirty="0"/>
              <a:t> AZ </a:t>
            </a:r>
            <a:r>
              <a:rPr lang="en-US" baseline="0" dirty="0" err="1"/>
              <a:t>trở</a:t>
            </a:r>
            <a:r>
              <a:rPr lang="en-US" baseline="0" dirty="0"/>
              <a:t>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tới</a:t>
            </a:r>
            <a:r>
              <a:rPr lang="en-US" baseline="0" dirty="0"/>
              <a:t> Region.</a:t>
            </a:r>
          </a:p>
          <a:p>
            <a:endParaRPr lang="en-US" baseline="0" dirty="0"/>
          </a:p>
          <a:p>
            <a:r>
              <a:rPr lang="en-US" baseline="0" dirty="0"/>
              <a:t>Datacenter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hạ</a:t>
            </a:r>
            <a:r>
              <a:rPr lang="en-US" baseline="0" dirty="0"/>
              <a:t> </a:t>
            </a:r>
            <a:r>
              <a:rPr lang="en-US" baseline="0" dirty="0" err="1"/>
              <a:t>tầng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dưới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quản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bởi</a:t>
            </a:r>
            <a:r>
              <a:rPr lang="en-US" baseline="0" dirty="0"/>
              <a:t> AWS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kiểm</a:t>
            </a:r>
            <a:r>
              <a:rPr lang="en-US" baseline="0" dirty="0"/>
              <a:t> </a:t>
            </a:r>
            <a:r>
              <a:rPr lang="en-US" baseline="0" dirty="0" err="1"/>
              <a:t>tra</a:t>
            </a:r>
            <a:endParaRPr lang="en-US" baseline="0" dirty="0"/>
          </a:p>
          <a:p>
            <a:r>
              <a:rPr lang="en-US" baseline="0" dirty="0"/>
              <a:t>/</a:t>
            </a:r>
            <a:r>
              <a:rPr lang="en-US" baseline="0" dirty="0" err="1"/>
              <a:t>giám</a:t>
            </a:r>
            <a:r>
              <a:rPr lang="en-US" baseline="0" dirty="0"/>
              <a:t> </a:t>
            </a:r>
            <a:r>
              <a:rPr lang="en-US" baseline="0" dirty="0" err="1"/>
              <a:t>sát</a:t>
            </a:r>
            <a:r>
              <a:rPr lang="en-US" baseline="0" dirty="0"/>
              <a:t> </a:t>
            </a:r>
            <a:r>
              <a:rPr lang="en-US" baseline="0" dirty="0" err="1"/>
              <a:t>bởi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tổ</a:t>
            </a:r>
            <a:r>
              <a:rPr lang="en-US" baseline="0" dirty="0"/>
              <a:t> </a:t>
            </a:r>
            <a:r>
              <a:rPr lang="en-US" baseline="0" dirty="0" err="1"/>
              <a:t>chức</a:t>
            </a:r>
            <a:r>
              <a:rPr lang="en-US" baseline="0" dirty="0"/>
              <a:t> </a:t>
            </a:r>
            <a:r>
              <a:rPr lang="en-US" baseline="0" dirty="0" err="1"/>
              <a:t>uy</a:t>
            </a:r>
            <a:r>
              <a:rPr lang="en-US" baseline="0" dirty="0"/>
              <a:t> </a:t>
            </a:r>
            <a:r>
              <a:rPr lang="en-US" baseline="0" dirty="0" err="1"/>
              <a:t>tín</a:t>
            </a:r>
            <a:r>
              <a:rPr lang="en-US" baseline="0" dirty="0"/>
              <a:t> trên thế </a:t>
            </a:r>
            <a:r>
              <a:rPr lang="en-US" baseline="0" dirty="0" err="1"/>
              <a:t>giới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/>
              <a:t>IAM Global</a:t>
            </a:r>
          </a:p>
          <a:p>
            <a:endParaRPr lang="en-US" dirty="0"/>
          </a:p>
          <a:p>
            <a:r>
              <a:rPr lang="en-US" dirty="0"/>
              <a:t>https://aws.amazon.com/vi/about-aws/global-infrastructure/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7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Instructor Notes:</a:t>
            </a:r>
          </a:p>
          <a:p>
            <a:endParaRPr lang="en-US" dirty="0"/>
          </a:p>
          <a:p>
            <a:r>
              <a:rPr lang="en-US" dirty="0"/>
              <a:t>Account root </a:t>
            </a:r>
            <a:r>
              <a:rPr lang="en-US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ký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email /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695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Support</a:t>
            </a:r>
            <a:r>
              <a:rPr lang="en-US" baseline="0" dirty="0"/>
              <a:t>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toán</a:t>
            </a:r>
            <a:r>
              <a:rPr lang="en-US" baseline="0" dirty="0"/>
              <a:t> </a:t>
            </a:r>
            <a:r>
              <a:rPr lang="en-US" baseline="0" dirty="0" err="1"/>
              <a:t>tối</a:t>
            </a:r>
            <a:r>
              <a:rPr lang="en-US" baseline="0" dirty="0"/>
              <a:t> </a:t>
            </a:r>
            <a:r>
              <a:rPr lang="en-US" baseline="0" dirty="0" err="1"/>
              <a:t>thiểu</a:t>
            </a:r>
            <a:r>
              <a:rPr lang="en-US" baseline="0" dirty="0"/>
              <a:t> 1 </a:t>
            </a:r>
            <a:r>
              <a:rPr lang="en-US" baseline="0" dirty="0" err="1"/>
              <a:t>tháng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Tranh</a:t>
            </a:r>
            <a:r>
              <a:rPr lang="en-US" baseline="0" dirty="0"/>
              <a:t> abuse </a:t>
            </a:r>
          </a:p>
        </p:txBody>
      </p:sp>
    </p:spTree>
    <p:extLst>
      <p:ext uri="{BB962C8B-B14F-4D97-AF65-F5344CB8AC3E}">
        <p14:creationId xmlns:p14="http://schemas.microsoft.com/office/powerpoint/2010/main" val="123589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Support</a:t>
            </a:r>
            <a:r>
              <a:rPr lang="en-US" baseline="0" dirty="0"/>
              <a:t>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toán</a:t>
            </a:r>
            <a:r>
              <a:rPr lang="en-US" baseline="0" dirty="0"/>
              <a:t> </a:t>
            </a:r>
            <a:r>
              <a:rPr lang="en-US" baseline="0" dirty="0" err="1"/>
              <a:t>tối</a:t>
            </a:r>
            <a:r>
              <a:rPr lang="en-US" baseline="0" dirty="0"/>
              <a:t> </a:t>
            </a:r>
            <a:r>
              <a:rPr lang="en-US" baseline="0" dirty="0" err="1"/>
              <a:t>thiểu</a:t>
            </a:r>
            <a:r>
              <a:rPr lang="en-US" baseline="0" dirty="0"/>
              <a:t> 1 </a:t>
            </a:r>
            <a:r>
              <a:rPr lang="en-US" baseline="0" dirty="0" err="1"/>
              <a:t>tháng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Tranh</a:t>
            </a:r>
            <a:r>
              <a:rPr lang="en-US" baseline="0" dirty="0"/>
              <a:t> abuse </a:t>
            </a:r>
          </a:p>
        </p:txBody>
      </p:sp>
    </p:spTree>
    <p:extLst>
      <p:ext uri="{BB962C8B-B14F-4D97-AF65-F5344CB8AC3E}">
        <p14:creationId xmlns:p14="http://schemas.microsoft.com/office/powerpoint/2010/main" val="3624737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Support</a:t>
            </a:r>
            <a:r>
              <a:rPr lang="en-US" baseline="0" dirty="0"/>
              <a:t>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toán</a:t>
            </a:r>
            <a:r>
              <a:rPr lang="en-US" baseline="0" dirty="0"/>
              <a:t> </a:t>
            </a:r>
            <a:r>
              <a:rPr lang="en-US" baseline="0" dirty="0" err="1"/>
              <a:t>tối</a:t>
            </a:r>
            <a:r>
              <a:rPr lang="en-US" baseline="0" dirty="0"/>
              <a:t> </a:t>
            </a:r>
            <a:r>
              <a:rPr lang="en-US" baseline="0" dirty="0" err="1"/>
              <a:t>thiểu</a:t>
            </a:r>
            <a:r>
              <a:rPr lang="en-US" baseline="0" dirty="0"/>
              <a:t> 1 </a:t>
            </a:r>
            <a:r>
              <a:rPr lang="en-US" baseline="0" dirty="0" err="1"/>
              <a:t>tháng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Tranh</a:t>
            </a:r>
            <a:r>
              <a:rPr lang="en-US" baseline="0" dirty="0"/>
              <a:t> abuse </a:t>
            </a:r>
          </a:p>
        </p:txBody>
      </p:sp>
    </p:spTree>
    <p:extLst>
      <p:ext uri="{BB962C8B-B14F-4D97-AF65-F5344CB8AC3E}">
        <p14:creationId xmlns:p14="http://schemas.microsoft.com/office/powerpoint/2010/main" val="1217525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344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Support</a:t>
            </a:r>
            <a:r>
              <a:rPr lang="en-US" baseline="0" dirty="0"/>
              <a:t>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toán</a:t>
            </a:r>
            <a:r>
              <a:rPr lang="en-US" baseline="0" dirty="0"/>
              <a:t> </a:t>
            </a:r>
            <a:r>
              <a:rPr lang="en-US" baseline="0" dirty="0" err="1"/>
              <a:t>tối</a:t>
            </a:r>
            <a:r>
              <a:rPr lang="en-US" baseline="0" dirty="0"/>
              <a:t> </a:t>
            </a:r>
            <a:r>
              <a:rPr lang="en-US" baseline="0" dirty="0" err="1"/>
              <a:t>thiểu</a:t>
            </a:r>
            <a:r>
              <a:rPr lang="en-US" baseline="0" dirty="0"/>
              <a:t> 1 </a:t>
            </a:r>
            <a:r>
              <a:rPr lang="en-US" baseline="0" dirty="0" err="1"/>
              <a:t>tháng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Tranh</a:t>
            </a:r>
            <a:r>
              <a:rPr lang="en-US" baseline="0" dirty="0"/>
              <a:t> abuse </a:t>
            </a:r>
          </a:p>
        </p:txBody>
      </p:sp>
    </p:spTree>
    <p:extLst>
      <p:ext uri="{BB962C8B-B14F-4D97-AF65-F5344CB8AC3E}">
        <p14:creationId xmlns:p14="http://schemas.microsoft.com/office/powerpoint/2010/main" val="2929817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AWS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Well-Architected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Framework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mô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tả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khái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niệm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chính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, nguyên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tắc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thiết kế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và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biện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pháp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thực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hành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tốt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nhất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về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kiến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trúc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để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thiết kế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và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chạy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khối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lượng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công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việc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trong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đám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mây.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Bằng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cách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trả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lời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một vài câu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hỏi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nền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tảng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,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bạn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sẽ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biết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được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mức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độ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phù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hợp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giữa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kiến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trúc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của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mình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và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phương pháp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tốt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nhất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trên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đám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mây,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đồng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thời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được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nhận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hướng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dẫn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để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cải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OpenSans"/>
              </a:rPr>
              <a:t>thiện</a:t>
            </a:r>
            <a:r>
              <a:rPr lang="vi-VN" b="0" i="0" dirty="0">
                <a:solidFill>
                  <a:srgbClr val="333333"/>
                </a:solidFill>
                <a:effectLst/>
                <a:latin typeface="OpenSans"/>
              </a:rPr>
              <a:t>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65794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2 AZ min = Bac </a:t>
            </a:r>
            <a:r>
              <a:rPr lang="en-US" b="1" baseline="0" dirty="0" err="1"/>
              <a:t>Kinh</a:t>
            </a:r>
            <a:r>
              <a:rPr lang="en-US" b="1" baseline="0" dirty="0"/>
              <a:t> ,</a:t>
            </a:r>
          </a:p>
          <a:p>
            <a:r>
              <a:rPr lang="en-US" b="1" baseline="0" dirty="0"/>
              <a:t>6 AZ = North Virginia</a:t>
            </a:r>
          </a:p>
          <a:p>
            <a:r>
              <a:rPr lang="en-US" b="1" baseline="0" dirty="0"/>
              <a:t>Con </a:t>
            </a:r>
            <a:r>
              <a:rPr lang="en-US" b="1" baseline="0" dirty="0" err="1"/>
              <a:t>lai</a:t>
            </a:r>
            <a:r>
              <a:rPr lang="en-US" b="1" baseline="0" dirty="0"/>
              <a:t> 3 AZ</a:t>
            </a:r>
          </a:p>
          <a:p>
            <a:r>
              <a:rPr lang="en-US" b="1" baseline="0" dirty="0"/>
              <a:t>Instructor Notes:</a:t>
            </a:r>
          </a:p>
          <a:p>
            <a:endParaRPr lang="en-US" b="1" baseline="0" dirty="0"/>
          </a:p>
          <a:p>
            <a:r>
              <a:rPr lang="en-US" baseline="0" dirty="0"/>
              <a:t>Khi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AWS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tâm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mức</a:t>
            </a:r>
            <a:r>
              <a:rPr lang="en-US" baseline="0" dirty="0"/>
              <a:t> AZ </a:t>
            </a:r>
            <a:r>
              <a:rPr lang="en-US" baseline="0" dirty="0" err="1"/>
              <a:t>trở</a:t>
            </a:r>
            <a:r>
              <a:rPr lang="en-US" baseline="0" dirty="0"/>
              <a:t>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tới</a:t>
            </a:r>
            <a:r>
              <a:rPr lang="en-US" baseline="0" dirty="0"/>
              <a:t> Region.</a:t>
            </a:r>
          </a:p>
          <a:p>
            <a:endParaRPr lang="en-US" baseline="0" dirty="0"/>
          </a:p>
          <a:p>
            <a:r>
              <a:rPr lang="en-US" baseline="0" dirty="0"/>
              <a:t>Datacenter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hạ</a:t>
            </a:r>
            <a:r>
              <a:rPr lang="en-US" baseline="0" dirty="0"/>
              <a:t> </a:t>
            </a:r>
            <a:r>
              <a:rPr lang="en-US" baseline="0" dirty="0" err="1"/>
              <a:t>tầng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dưới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quản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bởi</a:t>
            </a:r>
            <a:r>
              <a:rPr lang="en-US" baseline="0" dirty="0"/>
              <a:t> AWS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kiểm</a:t>
            </a:r>
            <a:r>
              <a:rPr lang="en-US" baseline="0" dirty="0"/>
              <a:t> </a:t>
            </a:r>
            <a:r>
              <a:rPr lang="en-US" baseline="0" dirty="0" err="1"/>
              <a:t>tra</a:t>
            </a:r>
            <a:endParaRPr lang="en-US" baseline="0" dirty="0"/>
          </a:p>
          <a:p>
            <a:r>
              <a:rPr lang="en-US" baseline="0" dirty="0"/>
              <a:t>/</a:t>
            </a:r>
            <a:r>
              <a:rPr lang="en-US" baseline="0" dirty="0" err="1"/>
              <a:t>giám</a:t>
            </a:r>
            <a:r>
              <a:rPr lang="en-US" baseline="0" dirty="0"/>
              <a:t> </a:t>
            </a:r>
            <a:r>
              <a:rPr lang="en-US" baseline="0" dirty="0" err="1"/>
              <a:t>sát</a:t>
            </a:r>
            <a:r>
              <a:rPr lang="en-US" baseline="0" dirty="0"/>
              <a:t> </a:t>
            </a:r>
            <a:r>
              <a:rPr lang="en-US" baseline="0" dirty="0" err="1"/>
              <a:t>bởi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tổ</a:t>
            </a:r>
            <a:r>
              <a:rPr lang="en-US" baseline="0" dirty="0"/>
              <a:t> </a:t>
            </a:r>
            <a:r>
              <a:rPr lang="en-US" baseline="0" dirty="0" err="1"/>
              <a:t>chức</a:t>
            </a:r>
            <a:r>
              <a:rPr lang="en-US" baseline="0" dirty="0"/>
              <a:t> </a:t>
            </a:r>
            <a:r>
              <a:rPr lang="en-US" baseline="0" dirty="0" err="1"/>
              <a:t>uy</a:t>
            </a:r>
            <a:r>
              <a:rPr lang="en-US" baseline="0" dirty="0"/>
              <a:t> </a:t>
            </a:r>
            <a:r>
              <a:rPr lang="en-US" baseline="0" dirty="0" err="1"/>
              <a:t>tín</a:t>
            </a:r>
            <a:r>
              <a:rPr lang="en-US" baseline="0" dirty="0"/>
              <a:t> trên thế </a:t>
            </a:r>
            <a:r>
              <a:rPr lang="en-US" baseline="0" dirty="0" err="1"/>
              <a:t>giới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/>
              <a:t>IAM Global</a:t>
            </a:r>
          </a:p>
          <a:p>
            <a:endParaRPr lang="en-US" dirty="0"/>
          </a:p>
          <a:p>
            <a:r>
              <a:rPr lang="en-US" dirty="0"/>
              <a:t>https://aws.amazon.com/vi/about-aws/global-infrastructure/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55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Instructor Notes:</a:t>
            </a:r>
          </a:p>
          <a:p>
            <a:endParaRPr lang="en-US" dirty="0"/>
          </a:p>
          <a:p>
            <a:r>
              <a:rPr lang="en-US" dirty="0"/>
              <a:t>Account root </a:t>
            </a:r>
            <a:r>
              <a:rPr lang="en-US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ký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email /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Instructor Notes:</a:t>
            </a:r>
          </a:p>
          <a:p>
            <a:endParaRPr lang="en-US" dirty="0"/>
          </a:p>
          <a:p>
            <a:r>
              <a:rPr lang="en-US" dirty="0"/>
              <a:t>Account root </a:t>
            </a:r>
            <a:r>
              <a:rPr lang="en-US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ký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email /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6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Instructor Notes:</a:t>
            </a:r>
          </a:p>
          <a:p>
            <a:endParaRPr lang="en-US" dirty="0"/>
          </a:p>
          <a:p>
            <a:r>
              <a:rPr lang="en-US" dirty="0"/>
              <a:t>Account root </a:t>
            </a:r>
            <a:r>
              <a:rPr lang="en-US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ký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email /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0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Instructor Notes:</a:t>
            </a:r>
          </a:p>
          <a:p>
            <a:endParaRPr lang="en-US" dirty="0"/>
          </a:p>
          <a:p>
            <a:r>
              <a:rPr lang="en-US" dirty="0"/>
              <a:t>Account root </a:t>
            </a:r>
            <a:r>
              <a:rPr lang="en-US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ký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email /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5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>
                <a:effectLst/>
              </a:rPr>
              <a:t>Giao </a:t>
            </a:r>
            <a:r>
              <a:rPr lang="vi-VN" dirty="0" err="1">
                <a:effectLst/>
              </a:rPr>
              <a:t>diện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dòng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lệnh</a:t>
            </a:r>
            <a:r>
              <a:rPr lang="vi-VN" dirty="0">
                <a:effectLst/>
              </a:rPr>
              <a:t> AWS (AWS CLI) </a:t>
            </a:r>
            <a:r>
              <a:rPr lang="vi-VN" dirty="0" err="1">
                <a:effectLst/>
              </a:rPr>
              <a:t>là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một</a:t>
            </a:r>
            <a:r>
              <a:rPr lang="vi-VN" dirty="0">
                <a:effectLst/>
              </a:rPr>
              <a:t> công </a:t>
            </a:r>
            <a:r>
              <a:rPr lang="vi-VN" dirty="0" err="1">
                <a:effectLst/>
              </a:rPr>
              <a:t>cụ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mã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nguồn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mở</a:t>
            </a:r>
            <a:r>
              <a:rPr lang="vi-VN" dirty="0">
                <a:effectLst/>
              </a:rPr>
              <a:t> cho </a:t>
            </a:r>
            <a:r>
              <a:rPr lang="vi-VN" dirty="0" err="1">
                <a:effectLst/>
              </a:rPr>
              <a:t>phép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bạn</a:t>
            </a:r>
            <a:r>
              <a:rPr lang="vi-VN" dirty="0">
                <a:effectLst/>
              </a:rPr>
              <a:t> tương </a:t>
            </a:r>
            <a:r>
              <a:rPr lang="vi-VN" dirty="0" err="1">
                <a:effectLst/>
              </a:rPr>
              <a:t>tác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với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các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dịch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vụ</a:t>
            </a:r>
            <a:r>
              <a:rPr lang="vi-VN" dirty="0">
                <a:effectLst/>
              </a:rPr>
              <a:t> AWS </a:t>
            </a:r>
            <a:r>
              <a:rPr lang="vi-VN" dirty="0" err="1">
                <a:effectLst/>
              </a:rPr>
              <a:t>bằng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cách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sử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dụng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các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lệnh</a:t>
            </a:r>
            <a:r>
              <a:rPr lang="vi-VN" dirty="0">
                <a:effectLst/>
              </a:rPr>
              <a:t> trong </a:t>
            </a:r>
            <a:r>
              <a:rPr lang="vi-VN" dirty="0" err="1">
                <a:effectLst/>
              </a:rPr>
              <a:t>trình</a:t>
            </a:r>
            <a:r>
              <a:rPr lang="vi-VN" dirty="0">
                <a:effectLst/>
              </a:rPr>
              <a:t> bao </a:t>
            </a:r>
            <a:r>
              <a:rPr lang="vi-VN" dirty="0" err="1">
                <a:effectLst/>
              </a:rPr>
              <a:t>dòng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lệnh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của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bạn</a:t>
            </a:r>
            <a:r>
              <a:rPr lang="vi-VN" dirty="0">
                <a:effectLst/>
              </a:rPr>
              <a:t>. </a:t>
            </a:r>
            <a:r>
              <a:rPr lang="vi-VN" dirty="0" err="1">
                <a:effectLst/>
              </a:rPr>
              <a:t>Với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cấu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hình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tối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thiểu</a:t>
            </a:r>
            <a:r>
              <a:rPr lang="vi-VN" dirty="0">
                <a:effectLst/>
              </a:rPr>
              <a:t>, AWS CLI cho </a:t>
            </a:r>
            <a:r>
              <a:rPr lang="vi-VN" dirty="0" err="1">
                <a:effectLst/>
              </a:rPr>
              <a:t>phép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bạn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bắt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đầu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chạy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các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lệnh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triển</a:t>
            </a:r>
            <a:r>
              <a:rPr lang="vi-VN" dirty="0">
                <a:effectLst/>
              </a:rPr>
              <a:t> khai </a:t>
            </a:r>
            <a:r>
              <a:rPr lang="vi-VN" dirty="0" err="1">
                <a:effectLst/>
              </a:rPr>
              <a:t>chức</a:t>
            </a:r>
            <a:r>
              <a:rPr lang="vi-VN" dirty="0">
                <a:effectLst/>
              </a:rPr>
              <a:t> năng tương đương </a:t>
            </a:r>
            <a:r>
              <a:rPr lang="vi-VN" dirty="0" err="1">
                <a:effectLst/>
              </a:rPr>
              <a:t>với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chức</a:t>
            </a:r>
            <a:r>
              <a:rPr lang="vi-VN" dirty="0">
                <a:effectLst/>
              </a:rPr>
              <a:t> năng </a:t>
            </a:r>
            <a:r>
              <a:rPr lang="vi-VN" dirty="0" err="1">
                <a:effectLst/>
              </a:rPr>
              <a:t>được</a:t>
            </a:r>
            <a:r>
              <a:rPr lang="vi-VN" dirty="0">
                <a:effectLst/>
              </a:rPr>
              <a:t> cung </a:t>
            </a:r>
            <a:r>
              <a:rPr lang="vi-VN" dirty="0" err="1">
                <a:effectLst/>
              </a:rPr>
              <a:t>cấp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bởi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Bảng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điều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khiển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quản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lý</a:t>
            </a:r>
            <a:r>
              <a:rPr lang="vi-VN" dirty="0">
                <a:effectLst/>
              </a:rPr>
              <a:t> AWS </a:t>
            </a:r>
            <a:r>
              <a:rPr lang="vi-VN" dirty="0" err="1">
                <a:effectLst/>
              </a:rPr>
              <a:t>dựa</a:t>
            </a:r>
            <a:r>
              <a:rPr lang="vi-VN" dirty="0">
                <a:effectLst/>
              </a:rPr>
              <a:t> trên </a:t>
            </a:r>
            <a:r>
              <a:rPr lang="vi-VN" dirty="0" err="1">
                <a:effectLst/>
              </a:rPr>
              <a:t>trình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duyệt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từ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dấu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nhắc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lệnh</a:t>
            </a:r>
            <a:r>
              <a:rPr lang="vi-VN" dirty="0">
                <a:effectLst/>
              </a:rPr>
              <a:t> trong chương </a:t>
            </a:r>
            <a:r>
              <a:rPr lang="vi-VN" dirty="0" err="1">
                <a:effectLst/>
              </a:rPr>
              <a:t>trình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đầu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cuối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của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bạn</a:t>
            </a:r>
            <a:r>
              <a:rPr lang="vi-VN" dirty="0">
                <a:effectLst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59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prepare data for processing or for transport over a network. Data marshalling may collect data from a single source or from multiple sources, but then performs the necessary conversion to a common format for processing or for transmission.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80508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3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Squid_C-01_ORANGE_1280x720_2x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PURPLE_1280x720_Cluster-B_2x.pn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ORANGE_1280x720_2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White_C-01_ORANGE_1280x720_2x.pn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ORANGE_1280x720_2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-ORANGE_1280x720_Cluster-A_2x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-ORANGE_1280x720_Cluster-A_2x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_1280x720_Cluster-B_2x.png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YELLOW_1280x720_Cluster-D_2x.png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_1280x720_Cluster-B_2x.png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White_C-01_PURPLE_1280x720_Cluster-B_2x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White_C-01_ORANGE_1280x720_2x.pn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emf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YELLOW_1280x720_Cluster-D_2x.png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E126EE-C025-5948-A2CA-09B44FD20E5E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Amazon Web Services, Inc. or its Affiliates.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295" y="-2287396"/>
            <a:ext cx="7619696" cy="75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4630400" cy="82295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C1FD3-FC9E-C648-807B-884C49CEAC99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96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820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40E26-B0F6-0540-8F51-9CF877A48E26}"/>
              </a:ext>
            </a:extLst>
          </p:cNvPr>
          <p:cNvSpPr/>
          <p:nvPr userDrawn="1"/>
        </p:nvSpPr>
        <p:spPr>
          <a:xfrm>
            <a:off x="12984480" y="7351776"/>
            <a:ext cx="1328928" cy="682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88F35-39AE-534E-AD03-B21DD335F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48820" y="731520"/>
            <a:ext cx="1356939" cy="8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0CA43-5C49-A347-BAC4-268F3B7F1BC4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68472-78C1-FD4C-80A1-628CA86D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CF118-8B9C-4A7A-833E-E1E5AA93448F}" type="datetime1">
              <a:rPr lang="en-US" smtClean="0"/>
              <a:t>8/9/2025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41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218440"/>
            <a:ext cx="2406650" cy="92964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040" y="218441"/>
            <a:ext cx="4089400" cy="468249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1148081"/>
            <a:ext cx="2406650" cy="3752850"/>
          </a:xfrm>
        </p:spPr>
        <p:txBody>
          <a:bodyPr/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AF85C-9286-454F-A894-CFF5DC3BF3C0}" type="datetime1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325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E66C-700A-3D43-858B-4C1636736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74BA4-DCA4-B848-9716-820CF2F76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04236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D4EF-0E0A-AC47-BBFC-49869918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AF0A0-57DC-3142-AD46-97F38D76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4393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8E28-89D8-6F46-A02A-4A318022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8812E-D2BA-954E-BE4B-714569714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6350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BA40-BA83-AE41-A7FF-D7F090CA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AA4F-AC8D-624A-82DE-E254C546F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B42DE-CD13-EF44-A7B9-46E8EC060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756489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B78E-BA73-FC43-8D8A-1BF568F6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5D283-818E-9843-BA13-388232644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02ECF-547D-9944-8567-ED0EF75E8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FC260-977E-C648-8645-9A831A632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E6CB5-F63B-F945-99E0-D9F828E3F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0994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1C32C7-59F5-DF47-8723-035723E617D2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F981-943C-1A43-8BD2-B567FEA2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95025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931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ACE0-26EA-EA46-BE4D-57250ED2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5875B-AC2D-AD43-A164-6F9DBD82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EA56C-A0D3-8943-B1E1-F6BE9E41F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532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60DA-F695-2B48-A872-184C9017F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24028-F541-E34D-8B97-E4B29F089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773D8-238F-F84C-8419-E6BFE4A3B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484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8274-5616-C24A-8EC8-3EB0B88A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2B83E-340A-7B4F-99A2-F68427F81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60628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AA76E-4975-B444-9BEA-CECAB1BE9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4854-BBE1-9A4E-A3D4-EA1278BE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07524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071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EB7B3-AE47-2646-A763-681E0D2B0182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44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E14F9F-61A8-D245-82B4-BEE1019F2921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2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492" y="7256205"/>
            <a:ext cx="875071" cy="8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31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C5A18C-E55B-8242-9A52-05588436727F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902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A373A2-BC72-D945-85CF-ADECFF33329B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492" y="7256205"/>
            <a:ext cx="875071" cy="8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6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2CAD83-B6C9-C14C-B616-30B07C168D1D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492" y="7256205"/>
            <a:ext cx="875071" cy="8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13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4E20E6-A9D3-0542-AE1B-475B5CDB07AF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36576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492" y="7256205"/>
            <a:ext cx="875071" cy="8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4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3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53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4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1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6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10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8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A6A43-4E15-784A-AF64-33ECD7483B38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2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81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28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2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9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ED094D-8FCE-B94E-8BCF-14EE4A983723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9600" b="1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471" y="7010400"/>
            <a:ext cx="1043071" cy="104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28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FD397-204D-014C-B19D-7949C9FD5AFC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59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66D43-A6B6-544B-8E46-2E2B3AB635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795" y="7541664"/>
            <a:ext cx="1975104" cy="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10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492" y="7256205"/>
            <a:ext cx="875071" cy="8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74084-2156-C643-BCD7-AEC980321020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492" y="7256205"/>
            <a:ext cx="875071" cy="8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5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7203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9171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083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4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2"/>
            <a:ext cx="6461760" cy="5555317"/>
          </a:xfrm>
        </p:spPr>
        <p:txBody>
          <a:bodyPr/>
          <a:lstStyle>
            <a:lvl1pPr>
              <a:defRPr sz="352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560">
                <a:solidFill>
                  <a:schemeClr val="bg1"/>
                </a:solidFill>
              </a:defRPr>
            </a:lvl3pPr>
            <a:lvl4pPr>
              <a:defRPr sz="2560">
                <a:solidFill>
                  <a:schemeClr val="bg1"/>
                </a:solidFill>
              </a:defRPr>
            </a:lvl4pPr>
            <a:lvl5pPr>
              <a:defRPr sz="2560">
                <a:solidFill>
                  <a:schemeClr val="bg1"/>
                </a:solidFill>
              </a:defRPr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2"/>
            <a:ext cx="6461760" cy="5555317"/>
          </a:xfrm>
        </p:spPr>
        <p:txBody>
          <a:bodyPr/>
          <a:lstStyle>
            <a:lvl1pPr>
              <a:defRPr sz="352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560">
                <a:solidFill>
                  <a:schemeClr val="bg1"/>
                </a:solidFill>
              </a:defRPr>
            </a:lvl3pPr>
            <a:lvl4pPr>
              <a:defRPr sz="2560">
                <a:solidFill>
                  <a:schemeClr val="bg1"/>
                </a:solidFill>
              </a:defRPr>
            </a:lvl4pPr>
            <a:lvl5pPr>
              <a:defRPr sz="2560">
                <a:solidFill>
                  <a:schemeClr val="bg1"/>
                </a:solidFill>
              </a:defRPr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416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008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76C0F-E266-3FE3-E08D-804CA33E2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2" y="0"/>
            <a:ext cx="14622776" cy="82338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C8F4EB1-C14A-C64A-B639-06D52191B2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8" y="2551391"/>
            <a:ext cx="7753199" cy="908556"/>
          </a:xfrm>
        </p:spPr>
        <p:txBody>
          <a:bodyPr wrap="square" anchor="t" anchorCtr="0"/>
          <a:lstStyle>
            <a:lvl1pPr algn="l">
              <a:defRPr sz="576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6F44B3E-90AA-1E44-B1F8-03CA829A10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7" y="3488064"/>
            <a:ext cx="7753198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0" i="0" cap="none" spc="0" baseline="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E99B1C3-FB5A-274E-8D70-B05E704BB7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18" y="2075302"/>
            <a:ext cx="7772402" cy="40812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280" b="1" i="0" cap="all" spc="36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21015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8AD27-19B6-66F6-4A05-7626DEB020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EBBD42-EB6A-D9BA-B68D-14D90FA734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0" y="2057400"/>
            <a:ext cx="13167360" cy="3933449"/>
          </a:xfrm>
        </p:spPr>
        <p:txBody>
          <a:bodyPr/>
          <a:lstStyle>
            <a:lvl1pPr marL="0" indent="0">
              <a:spcAft>
                <a:spcPts val="3600"/>
              </a:spcAft>
              <a:buNone/>
              <a:defRPr sz="2880"/>
            </a:lvl1pPr>
            <a:lvl2pPr marL="0" indent="0">
              <a:spcAft>
                <a:spcPts val="3600"/>
              </a:spcAft>
              <a:buNone/>
              <a:defRPr sz="2880"/>
            </a:lvl2pPr>
            <a:lvl3pPr marL="0" indent="0">
              <a:spcAft>
                <a:spcPts val="3600"/>
              </a:spcAft>
              <a:buNone/>
              <a:defRPr sz="2880"/>
            </a:lvl3pPr>
            <a:lvl4pPr marL="0" indent="0">
              <a:spcAft>
                <a:spcPts val="3600"/>
              </a:spcAft>
              <a:buNone/>
              <a:defRPr sz="2880"/>
            </a:lvl4pPr>
            <a:lvl5pPr marL="0" indent="0">
              <a:spcAft>
                <a:spcPts val="3600"/>
              </a:spcAft>
              <a:buNone/>
              <a:defRPr sz="288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9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BBB6A-1165-9034-28F6-3FB868963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2" y="0"/>
            <a:ext cx="14622776" cy="823388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369301" y="7667776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>
                <a:solidFill>
                  <a:schemeClr val="bg1"/>
                </a:solidFill>
              </a:rPr>
              <a:t>© </a:t>
            </a:r>
            <a:fld id="{E401D1EF-75F7-FA45-8190-CD152792998C}" type="datetimeyyyy">
              <a:rPr lang="en-US" sz="720" smtClean="0">
                <a:solidFill>
                  <a:schemeClr val="bg1"/>
                </a:solidFill>
              </a:rPr>
              <a:t>2025</a:t>
            </a:fld>
            <a:r>
              <a:rPr lang="en-US" sz="720">
                <a:solidFill>
                  <a:schemeClr val="bg1"/>
                </a:solidFill>
              </a:rPr>
              <a:t>, Amazon Web Services, Inc. or its affiliates.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4" y="7605603"/>
            <a:ext cx="438912" cy="2625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E2B3A6-F384-9A33-6A3B-173C99BAD2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1" y="1097282"/>
            <a:ext cx="9274628" cy="642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73058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1871B-CA44-A085-BCE8-8C272F03B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2" y="0"/>
            <a:ext cx="14622776" cy="8233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369301" y="7667776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>
                <a:solidFill>
                  <a:schemeClr val="bg1"/>
                </a:solidFill>
              </a:rPr>
              <a:t>© </a:t>
            </a:r>
            <a:fld id="{E401D1EF-75F7-FA45-8190-CD152792998C}" type="datetimeyyyy">
              <a:rPr lang="en-US" sz="720" smtClean="0">
                <a:solidFill>
                  <a:schemeClr val="bg1"/>
                </a:solidFill>
              </a:rPr>
              <a:t>2025</a:t>
            </a:fld>
            <a:r>
              <a:rPr lang="en-US" sz="720">
                <a:solidFill>
                  <a:schemeClr val="bg1"/>
                </a:solidFill>
              </a:rPr>
              <a:t>, Amazon Web Services, Inc. or its affiliates.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4" y="7605603"/>
            <a:ext cx="438912" cy="2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0" y="1747162"/>
            <a:ext cx="13167360" cy="291747"/>
          </a:xfrm>
        </p:spPr>
        <p:txBody>
          <a:bodyPr/>
          <a:lstStyle>
            <a:lvl1pPr marL="0" indent="0">
              <a:buNone/>
              <a:defRPr sz="1440" b="1" i="0" cap="all" spc="36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3AFE60-587D-89A1-01DB-162962135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2" y="0"/>
            <a:ext cx="14622776" cy="8233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3261643"/>
            <a:ext cx="9387840" cy="1706314"/>
          </a:xfrm>
        </p:spPr>
        <p:txBody>
          <a:bodyPr anchor="ctr" anchorCtr="0"/>
          <a:lstStyle>
            <a:lvl1pPr>
              <a:defRPr sz="576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369301" y="7667776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>
                <a:solidFill>
                  <a:schemeClr val="bg1"/>
                </a:solidFill>
              </a:rPr>
              <a:t>© </a:t>
            </a:r>
            <a:fld id="{20728DC1-489C-4C4C-96DA-B50245D5956D}" type="datetimeyyyy">
              <a:rPr lang="en-US" sz="720" smtClean="0">
                <a:solidFill>
                  <a:schemeClr val="bg1"/>
                </a:solidFill>
              </a:rPr>
              <a:t>2025</a:t>
            </a:fld>
            <a:r>
              <a:rPr lang="en-US" sz="720">
                <a:solidFill>
                  <a:schemeClr val="bg1"/>
                </a:solidFill>
              </a:rPr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4" y="7605603"/>
            <a:ext cx="438912" cy="2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6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F28BC-2809-DA90-6511-D5F8DFB4A9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1" y="0"/>
            <a:ext cx="14615160" cy="822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4364438"/>
            <a:ext cx="2392906" cy="424732"/>
          </a:xfrm>
        </p:spPr>
        <p:txBody>
          <a:bodyPr anchor="b" anchorCtr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950" y="4789171"/>
            <a:ext cx="2392906" cy="642637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57550" y="4364438"/>
            <a:ext cx="2392906" cy="424732"/>
          </a:xfrm>
        </p:spPr>
        <p:txBody>
          <a:bodyPr anchor="b" anchorCtr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7550" y="4789171"/>
            <a:ext cx="2392906" cy="642637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4364438"/>
            <a:ext cx="2392906" cy="424732"/>
          </a:xfrm>
        </p:spPr>
        <p:txBody>
          <a:bodyPr anchor="b" anchorCtr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4789171"/>
            <a:ext cx="2392906" cy="642637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605372" y="7667776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>
                <a:solidFill>
                  <a:schemeClr val="bg1"/>
                </a:solidFill>
              </a:rPr>
              <a:t>© </a:t>
            </a:r>
            <a:fld id="{E6643507-3009-534C-BC91-1F9FEFBC17A8}" type="datetimeyyyy">
              <a:rPr lang="en-US" sz="720" smtClean="0">
                <a:solidFill>
                  <a:schemeClr val="bg1"/>
                </a:solidFill>
              </a:rPr>
              <a:t>2025</a:t>
            </a:fld>
            <a:r>
              <a:rPr lang="en-US" sz="720">
                <a:solidFill>
                  <a:schemeClr val="bg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731519" y="2953453"/>
            <a:ext cx="8241030" cy="110799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76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" y="844588"/>
            <a:ext cx="1203808" cy="7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6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900"/>
            <a:ext cx="14630400" cy="82296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661708"/>
            <a:ext cx="1203808" cy="7202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266F3-C1EE-CA46-BF0D-AE29EC149890}"/>
              </a:ext>
            </a:extLst>
          </p:cNvPr>
          <p:cNvSpPr txBox="1"/>
          <p:nvPr userDrawn="1"/>
        </p:nvSpPr>
        <p:spPr>
          <a:xfrm>
            <a:off x="753034" y="7667776"/>
            <a:ext cx="229261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050114-FD9F-CF43-882C-54122381A7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8" y="2551391"/>
            <a:ext cx="7753199" cy="908556"/>
          </a:xfrm>
        </p:spPr>
        <p:txBody>
          <a:bodyPr wrap="square" anchor="t" anchorCtr="0"/>
          <a:lstStyle>
            <a:lvl1pPr algn="l"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79B38E3-3BB1-6B40-AB2E-12D1CB7F8A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7" y="3488064"/>
            <a:ext cx="7753198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0" i="0" cap="none" spc="0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6010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661708"/>
            <a:ext cx="1203808" cy="7202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F749D-EC2C-CF4C-B87E-B001F4B40D77}"/>
              </a:ext>
            </a:extLst>
          </p:cNvPr>
          <p:cNvSpPr txBox="1"/>
          <p:nvPr userDrawn="1"/>
        </p:nvSpPr>
        <p:spPr>
          <a:xfrm>
            <a:off x="753034" y="7667776"/>
            <a:ext cx="229261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83954-32CF-5846-8A90-BED30FD010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9" y="2551391"/>
            <a:ext cx="7574282" cy="908556"/>
          </a:xfrm>
        </p:spPr>
        <p:txBody>
          <a:bodyPr wrap="square" anchor="t" anchorCtr="0"/>
          <a:lstStyle>
            <a:lvl1pPr algn="l"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D94658A-5AAB-D844-BCA7-A9F83C9739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8" y="3488064"/>
            <a:ext cx="7574281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0" i="0" cap="none" spc="0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63260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0" y="1844040"/>
            <a:ext cx="13167360" cy="3933449"/>
          </a:xfrm>
        </p:spPr>
        <p:txBody>
          <a:bodyPr/>
          <a:lstStyle>
            <a:lvl1pPr marL="0" indent="0">
              <a:spcAft>
                <a:spcPts val="3600"/>
              </a:spcAft>
              <a:buNone/>
              <a:defRPr sz="2880"/>
            </a:lvl1pPr>
            <a:lvl2pPr marL="0" indent="0">
              <a:spcAft>
                <a:spcPts val="3600"/>
              </a:spcAft>
              <a:buNone/>
              <a:defRPr sz="2880"/>
            </a:lvl2pPr>
            <a:lvl3pPr marL="0" indent="0">
              <a:spcAft>
                <a:spcPts val="3600"/>
              </a:spcAft>
              <a:buNone/>
              <a:defRPr sz="2880"/>
            </a:lvl3pPr>
            <a:lvl4pPr marL="0" indent="0">
              <a:spcAft>
                <a:spcPts val="3600"/>
              </a:spcAft>
              <a:buNone/>
              <a:defRPr sz="2880"/>
            </a:lvl4pPr>
            <a:lvl5pPr marL="0" indent="0">
              <a:spcAft>
                <a:spcPts val="3600"/>
              </a:spcAft>
              <a:buNone/>
              <a:defRPr sz="288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05840" y="8343901"/>
            <a:ext cx="3291840" cy="438150"/>
          </a:xfrm>
          <a:prstGeom prst="rect">
            <a:avLst/>
          </a:prstGeom>
        </p:spPr>
        <p:txBody>
          <a:bodyPr/>
          <a:lstStyle/>
          <a:p>
            <a:fld id="{7D3142E2-737D-A245-A43E-D66792DD72C8}" type="datetime1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46320" y="8343901"/>
            <a:ext cx="4937760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5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8343901"/>
            <a:ext cx="3291840" cy="438150"/>
          </a:xfrm>
          <a:prstGeom prst="rect">
            <a:avLst/>
          </a:prstGeom>
        </p:spPr>
        <p:txBody>
          <a:bodyPr/>
          <a:lstStyle/>
          <a:p>
            <a:fld id="{E1357BCE-DF1C-9941-A12E-A31A5F71AD93}" type="datetime1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343901"/>
            <a:ext cx="4937760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034EDF-7394-4D1C-A1D5-4C9ACB267D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11811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3" y="7602107"/>
            <a:ext cx="418592" cy="250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C3605-0B49-A242-872F-E4822FBEAC15}"/>
              </a:ext>
            </a:extLst>
          </p:cNvPr>
          <p:cNvSpPr txBox="1"/>
          <p:nvPr userDrawn="1"/>
        </p:nvSpPr>
        <p:spPr>
          <a:xfrm>
            <a:off x="6168894" y="7667776"/>
            <a:ext cx="229261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"/>
              <a:t>© 2022, Amazon Web Services, Inc. or its affiliates.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F16E3-513A-4CDC-9B7F-8365AFDA1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only layout with art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8D28AAD-D987-4967-9A52-9CF92324ACEC}"/>
              </a:ext>
            </a:extLst>
          </p:cNvPr>
          <p:cNvSpPr txBox="1">
            <a:spLocks/>
          </p:cNvSpPr>
          <p:nvPr userDrawn="1"/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z="1080" smtClean="0"/>
              <a:pPr/>
              <a:t>‹#›</a:t>
            </a:fld>
            <a:endParaRPr lang="en-US" sz="1080"/>
          </a:p>
        </p:txBody>
      </p:sp>
    </p:spTree>
    <p:extLst>
      <p:ext uri="{BB962C8B-B14F-4D97-AF65-F5344CB8AC3E}">
        <p14:creationId xmlns:p14="http://schemas.microsoft.com/office/powerpoint/2010/main" val="29717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844588"/>
            <a:ext cx="1203808" cy="7202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E06CE-3564-4DE1-9DE4-80C6CD5A4D40}"/>
              </a:ext>
            </a:extLst>
          </p:cNvPr>
          <p:cNvSpPr txBox="1"/>
          <p:nvPr userDrawn="1"/>
        </p:nvSpPr>
        <p:spPr>
          <a:xfrm>
            <a:off x="750723" y="3401966"/>
            <a:ext cx="4556761" cy="110799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76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C6CD448D-D9B7-4941-BBD9-B5B2F0310B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723" y="4646921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1B9E214B-4902-4C82-A6D2-0F8F224E29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0723" y="5142267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76EAF-C8C9-44DF-9F4D-F86C909C76B4}"/>
              </a:ext>
            </a:extLst>
          </p:cNvPr>
          <p:cNvSpPr txBox="1"/>
          <p:nvPr userDrawn="1"/>
        </p:nvSpPr>
        <p:spPr>
          <a:xfrm>
            <a:off x="753769" y="7622056"/>
            <a:ext cx="2107948" cy="20313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72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EDEB84-06C1-4DB3-B6AC-EF543655BDB0}"/>
              </a:ext>
            </a:extLst>
          </p:cNvPr>
          <p:cNvSpPr txBox="1"/>
          <p:nvPr userDrawn="1"/>
        </p:nvSpPr>
        <p:spPr>
          <a:xfrm>
            <a:off x="750723" y="7753762"/>
            <a:ext cx="3419008" cy="3139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72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Web Services, AWS, the Powered by AWS logo, and all AWS service names used in this slide deck are trademarks of Amazon.com, Inc. or its affiliates.</a:t>
            </a:r>
            <a:endParaRPr lang="en-US" sz="720"/>
          </a:p>
        </p:txBody>
      </p:sp>
    </p:spTree>
    <p:extLst>
      <p:ext uri="{BB962C8B-B14F-4D97-AF65-F5344CB8AC3E}">
        <p14:creationId xmlns:p14="http://schemas.microsoft.com/office/powerpoint/2010/main" val="248998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844588"/>
            <a:ext cx="1203808" cy="7202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0C83F6-5EBC-4117-BDF4-94BE85FD0294}"/>
              </a:ext>
            </a:extLst>
          </p:cNvPr>
          <p:cNvSpPr txBox="1"/>
          <p:nvPr userDrawn="1"/>
        </p:nvSpPr>
        <p:spPr>
          <a:xfrm>
            <a:off x="750723" y="3401966"/>
            <a:ext cx="4556761" cy="110799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76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69A2220-4C5B-4327-A9B7-46EB38B1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723" y="4646921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4F2CC7C-E634-4506-A862-485CE3F612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0723" y="5142267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5E907-CA6C-474B-9B23-22E4297ED234}"/>
              </a:ext>
            </a:extLst>
          </p:cNvPr>
          <p:cNvSpPr txBox="1"/>
          <p:nvPr userDrawn="1"/>
        </p:nvSpPr>
        <p:spPr>
          <a:xfrm>
            <a:off x="753769" y="7622056"/>
            <a:ext cx="2107948" cy="20313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72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E3DDCF-1929-4415-857C-68C3DFDCB728}"/>
              </a:ext>
            </a:extLst>
          </p:cNvPr>
          <p:cNvSpPr txBox="1"/>
          <p:nvPr userDrawn="1"/>
        </p:nvSpPr>
        <p:spPr>
          <a:xfrm>
            <a:off x="750723" y="7753762"/>
            <a:ext cx="3419008" cy="3139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72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Web Services, AWS, the Powered by AWS logo, and all AWS service names used in this slide deck are trademarks of Amazon.com, Inc. or its affiliates.</a:t>
            </a:r>
            <a:endParaRPr lang="en-US" sz="720"/>
          </a:p>
        </p:txBody>
      </p:sp>
    </p:spTree>
    <p:extLst>
      <p:ext uri="{BB962C8B-B14F-4D97-AF65-F5344CB8AC3E}">
        <p14:creationId xmlns:p14="http://schemas.microsoft.com/office/powerpoint/2010/main" val="11415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Amazon Web Services, Inc. or its Affiliates.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098" y="6851318"/>
            <a:ext cx="2016953" cy="20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6" r:id="rId2"/>
    <p:sldLayoutId id="2147483677" r:id="rId3"/>
    <p:sldLayoutId id="2147483700" r:id="rId4"/>
    <p:sldLayoutId id="2147483713" r:id="rId5"/>
    <p:sldLayoutId id="2147483697" r:id="rId6"/>
    <p:sldLayoutId id="2147483689" r:id="rId7"/>
    <p:sldLayoutId id="2147483678" r:id="rId8"/>
    <p:sldLayoutId id="2147483707" r:id="rId9"/>
    <p:sldLayoutId id="2147483679" r:id="rId10"/>
    <p:sldLayoutId id="2147483703" r:id="rId11"/>
    <p:sldLayoutId id="2147483704" r:id="rId12"/>
    <p:sldLayoutId id="2147483705" r:id="rId13"/>
    <p:sldLayoutId id="2147483690" r:id="rId14"/>
    <p:sldLayoutId id="2147483691" r:id="rId15"/>
    <p:sldLayoutId id="2147483692" r:id="rId16"/>
    <p:sldLayoutId id="2147483702" r:id="rId17"/>
    <p:sldLayoutId id="2147483680" r:id="rId18"/>
    <p:sldLayoutId id="2147483701" r:id="rId19"/>
    <p:sldLayoutId id="2147483712" r:id="rId20"/>
    <p:sldLayoutId id="2147483714" r:id="rId21"/>
    <p:sldLayoutId id="2147483706" r:id="rId22"/>
    <p:sldLayoutId id="2147483815" r:id="rId23"/>
    <p:sldLayoutId id="2147483816" r:id="rId24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79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76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3480281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89" r:id="rId29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bg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8856">
          <p15:clr>
            <a:srgbClr val="F26B43"/>
          </p15:clr>
        </p15:guide>
        <p15:guide id="3" orient="horz" pos="10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097282"/>
            <a:ext cx="13167360" cy="642637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2062780"/>
            <a:ext cx="13167360" cy="264441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7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SzPct val="90000"/>
        <a:buFont typeface="Arial" panose="020B0604020202020204" pitchFamily="34" charset="0"/>
        <a:buChar char="•"/>
        <a:defRPr sz="336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617220" indent="-27432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SzPct val="90000"/>
        <a:buFont typeface="Wingdings" panose="05000000000000000000" pitchFamily="2" charset="2"/>
        <a:buChar char="§"/>
        <a:defRPr sz="288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1028700" indent="-27432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Font typeface="Amazon Ember" panose="020B0603020204020204" pitchFamily="34" charset="0"/>
        <a:buChar char="–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236346" indent="-20574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Font typeface="Arial" panose="020B0604020202020204" pitchFamily="34" charset="0"/>
        <a:buChar char="•"/>
        <a:defRPr sz="216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442086" indent="-20574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Font typeface="Arial" panose="020B0604020202020204" pitchFamily="34" charset="0"/>
        <a:buChar char="•"/>
        <a:defRPr sz="216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svg"/><Relationship Id="rId11" Type="http://schemas.openxmlformats.org/officeDocument/2006/relationships/image" Target="../media/image46.sv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4CFCB9-F88D-8A4F-AAC5-4DBEDE9F2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vi-VN" sz="2000" dirty="0"/>
              <a:t>Kha Van</a:t>
            </a:r>
            <a:br>
              <a:rPr lang="vi-VN" sz="2000" dirty="0"/>
            </a:br>
            <a:r>
              <a:rPr lang="vi-VN" sz="2000" dirty="0">
                <a:solidFill>
                  <a:schemeClr val="accent1"/>
                </a:solidFill>
              </a:rPr>
              <a:t>Cloud Engineer</a:t>
            </a:r>
            <a:br>
              <a:rPr lang="vi-VN" sz="2000" dirty="0">
                <a:solidFill>
                  <a:schemeClr val="accent1"/>
                </a:solidFill>
              </a:rPr>
            </a:br>
            <a:r>
              <a:rPr lang="vi-VN" sz="2000" dirty="0">
                <a:solidFill>
                  <a:schemeClr val="accent1"/>
                </a:solidFill>
              </a:rPr>
              <a:t>AWS Community Builders</a:t>
            </a:r>
            <a:endParaRPr lang="en-VN" sz="1500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D962C-FE09-764C-92E5-5A5DA2BE1D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Giới thiệu về </a:t>
            </a:r>
            <a:r>
              <a:rPr lang="en-US" dirty="0"/>
              <a:t>AWS</a:t>
            </a:r>
          </a:p>
          <a:p>
            <a:endParaRPr lang="en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0B36A-3249-5447-8BCB-886613DFE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3200" dirty="0"/>
              <a:t>Tuần 1 </a:t>
            </a:r>
            <a:endParaRPr lang="en-VN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6FFC1CB-195A-AD41-87FC-6F936B99ACB0}"/>
              </a:ext>
            </a:extLst>
          </p:cNvPr>
          <p:cNvSpPr txBox="1">
            <a:spLocks/>
          </p:cNvSpPr>
          <p:nvPr/>
        </p:nvSpPr>
        <p:spPr>
          <a:xfrm>
            <a:off x="2043144" y="733773"/>
            <a:ext cx="9666531" cy="711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8696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Amazon CloudFront Edge Locations">
            <a:extLst>
              <a:ext uri="{FF2B5EF4-FFF2-40B4-BE49-F238E27FC236}">
                <a16:creationId xmlns:a16="http://schemas.microsoft.com/office/drawing/2014/main" id="{136F11BB-1FDB-4E5A-BB58-DA9A4D71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1" y="2494034"/>
            <a:ext cx="7315200" cy="41463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 fontScale="62500" lnSpcReduction="20000"/>
          </a:bodyPr>
          <a:lstStyle/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vi-VN" sz="3520" dirty="0" err="1">
                <a:latin typeface="Montserrat" panose="00000500000000000000" pitchFamily="2" charset="0"/>
              </a:rPr>
              <a:t>Là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mạng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lưới</a:t>
            </a:r>
            <a:r>
              <a:rPr lang="vi-VN" sz="3520" dirty="0">
                <a:latin typeface="Montserrat" panose="00000500000000000000" pitchFamily="2" charset="0"/>
              </a:rPr>
              <a:t> trung tâm dữ liệu AWS </a:t>
            </a:r>
            <a:r>
              <a:rPr lang="vi-VN" sz="3520" dirty="0" err="1">
                <a:latin typeface="Montserrat" panose="00000500000000000000" pitchFamily="2" charset="0"/>
              </a:rPr>
              <a:t>được</a:t>
            </a:r>
            <a:r>
              <a:rPr lang="vi-VN" sz="3520" dirty="0">
                <a:latin typeface="Montserrat" panose="00000500000000000000" pitchFamily="2" charset="0"/>
              </a:rPr>
              <a:t> thiết kế </a:t>
            </a:r>
            <a:r>
              <a:rPr lang="vi-VN" sz="3520" dirty="0" err="1">
                <a:latin typeface="Montserrat" panose="00000500000000000000" pitchFamily="2" charset="0"/>
              </a:rPr>
              <a:t>để</a:t>
            </a:r>
            <a:r>
              <a:rPr lang="vi-VN" sz="3520" dirty="0">
                <a:latin typeface="Montserrat" panose="00000500000000000000" pitchFamily="2" charset="0"/>
              </a:rPr>
              <a:t> cung </a:t>
            </a:r>
            <a:r>
              <a:rPr lang="vi-VN" sz="3520" dirty="0" err="1">
                <a:latin typeface="Montserrat" panose="00000500000000000000" pitchFamily="2" charset="0"/>
              </a:rPr>
              <a:t>cấp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dịch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vụ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với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độ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trễ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thấp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nhất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có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thể</a:t>
            </a:r>
            <a:r>
              <a:rPr lang="vi-VN" sz="352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vi-VN" sz="3520" dirty="0" err="1">
                <a:latin typeface="Montserrat" panose="00000500000000000000" pitchFamily="2" charset="0"/>
              </a:rPr>
              <a:t>Các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dịch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vụ</a:t>
            </a:r>
            <a:r>
              <a:rPr lang="vi-VN" sz="3520" dirty="0">
                <a:latin typeface="Montserrat" panose="00000500000000000000" pitchFamily="2" charset="0"/>
              </a:rPr>
              <a:t> AWS </a:t>
            </a:r>
            <a:r>
              <a:rPr lang="vi-VN" sz="3520" dirty="0" err="1">
                <a:latin typeface="Montserrat" panose="00000500000000000000" pitchFamily="2" charset="0"/>
              </a:rPr>
              <a:t>hoạt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động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latin typeface="Montserrat" panose="00000500000000000000" pitchFamily="2" charset="0"/>
              </a:rPr>
              <a:t>tại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vi-VN" sz="3520" dirty="0" err="1">
                <a:solidFill>
                  <a:srgbClr val="F7991F"/>
                </a:solidFill>
                <a:latin typeface="Montserrat" panose="00000500000000000000" pitchFamily="2" charset="0"/>
              </a:rPr>
              <a:t>Edge</a:t>
            </a:r>
            <a:r>
              <a:rPr lang="vi-VN" sz="352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vi-VN" sz="3520" dirty="0" err="1">
                <a:solidFill>
                  <a:srgbClr val="F7991F"/>
                </a:solidFill>
                <a:latin typeface="Montserrat" panose="00000500000000000000" pitchFamily="2" charset="0"/>
              </a:rPr>
              <a:t>Locations</a:t>
            </a:r>
            <a:r>
              <a:rPr lang="vi-VN" sz="3520" dirty="0">
                <a:latin typeface="Montserrat" panose="00000500000000000000" pitchFamily="2" charset="0"/>
              </a:rPr>
              <a:t> </a:t>
            </a:r>
            <a:r>
              <a:rPr lang="en-US" sz="3520" dirty="0">
                <a:latin typeface="Montserrat" panose="00000500000000000000" pitchFamily="2" charset="0"/>
              </a:rPr>
              <a:t>( </a:t>
            </a:r>
            <a:r>
              <a:rPr lang="en-US" sz="3520" dirty="0">
                <a:solidFill>
                  <a:srgbClr val="F7991F"/>
                </a:solidFill>
                <a:latin typeface="Montserrat" panose="00000500000000000000" pitchFamily="2" charset="0"/>
              </a:rPr>
              <a:t>POP</a:t>
            </a:r>
            <a:r>
              <a:rPr lang="en-US" sz="3520" dirty="0">
                <a:latin typeface="Montserrat" panose="00000500000000000000" pitchFamily="2" charset="0"/>
              </a:rPr>
              <a:t> ) </a:t>
            </a:r>
            <a:r>
              <a:rPr lang="vi-VN" sz="3520" dirty="0">
                <a:latin typeface="Montserrat" panose="00000500000000000000" pitchFamily="2" charset="0"/>
              </a:rPr>
              <a:t>bao </a:t>
            </a:r>
            <a:r>
              <a:rPr lang="vi-VN" sz="3520" dirty="0" err="1">
                <a:latin typeface="Montserrat" panose="00000500000000000000" pitchFamily="2" charset="0"/>
              </a:rPr>
              <a:t>gồm</a:t>
            </a:r>
            <a:endParaRPr lang="vi-VN" sz="3520" dirty="0">
              <a:latin typeface="Montserrat" panose="00000500000000000000" pitchFamily="2" charset="0"/>
            </a:endParaRPr>
          </a:p>
          <a:p>
            <a:pPr marL="594360" lvl="1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vi-VN" sz="3360" dirty="0" err="1">
                <a:latin typeface="Montserrat" panose="00000500000000000000" pitchFamily="2" charset="0"/>
              </a:rPr>
              <a:t>CloudFront</a:t>
            </a:r>
            <a:r>
              <a:rPr lang="vi-VN" sz="3360" dirty="0">
                <a:latin typeface="Montserrat" panose="00000500000000000000" pitchFamily="2" charset="0"/>
              </a:rPr>
              <a:t> ( CDN )</a:t>
            </a:r>
          </a:p>
          <a:p>
            <a:pPr marL="594360" lvl="1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vi-VN" sz="3360" dirty="0" err="1">
                <a:latin typeface="Montserrat" panose="00000500000000000000" pitchFamily="2" charset="0"/>
              </a:rPr>
              <a:t>Web</a:t>
            </a:r>
            <a:r>
              <a:rPr lang="vi-VN" sz="3360" dirty="0">
                <a:latin typeface="Montserrat" panose="00000500000000000000" pitchFamily="2" charset="0"/>
              </a:rPr>
              <a:t> </a:t>
            </a:r>
            <a:r>
              <a:rPr lang="vi-VN" sz="3360" dirty="0" err="1">
                <a:latin typeface="Montserrat" panose="00000500000000000000" pitchFamily="2" charset="0"/>
              </a:rPr>
              <a:t>Application</a:t>
            </a:r>
            <a:r>
              <a:rPr lang="vi-VN" sz="3360" dirty="0">
                <a:latin typeface="Montserrat" panose="00000500000000000000" pitchFamily="2" charset="0"/>
              </a:rPr>
              <a:t> </a:t>
            </a:r>
            <a:r>
              <a:rPr lang="vi-VN" sz="3360" dirty="0" err="1">
                <a:latin typeface="Montserrat" panose="00000500000000000000" pitchFamily="2" charset="0"/>
              </a:rPr>
              <a:t>Firewall</a:t>
            </a:r>
            <a:r>
              <a:rPr lang="vi-VN" sz="3360" dirty="0">
                <a:latin typeface="Montserrat" panose="00000500000000000000" pitchFamily="2" charset="0"/>
              </a:rPr>
              <a:t> ( WAF )</a:t>
            </a:r>
          </a:p>
          <a:p>
            <a:pPr marL="594360" lvl="1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vi-VN" sz="3360" dirty="0" err="1">
                <a:latin typeface="Montserrat" panose="00000500000000000000" pitchFamily="2" charset="0"/>
              </a:rPr>
              <a:t>Route</a:t>
            </a:r>
            <a:r>
              <a:rPr lang="vi-VN" sz="3360" dirty="0">
                <a:latin typeface="Montserrat" panose="00000500000000000000" pitchFamily="2" charset="0"/>
              </a:rPr>
              <a:t> 53 ( DNS Service )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vi-VN" sz="3520" dirty="0">
              <a:latin typeface="Montserrat" panose="00000500000000000000" pitchFamily="2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560" dirty="0" err="1">
                <a:latin typeface="Montserrat" panose="00000500000000000000" pitchFamily="2" charset="0"/>
              </a:rPr>
              <a:t>Edge</a:t>
            </a:r>
            <a:r>
              <a:rPr lang="vi-VN" sz="2560" dirty="0">
                <a:latin typeface="Montserrat" panose="00000500000000000000" pitchFamily="2" charset="0"/>
              </a:rPr>
              <a:t> </a:t>
            </a:r>
            <a:r>
              <a:rPr lang="vi-VN" sz="2560" dirty="0" err="1">
                <a:latin typeface="Montserrat" panose="00000500000000000000" pitchFamily="2" charset="0"/>
              </a:rPr>
              <a:t>Locations</a:t>
            </a:r>
            <a:endParaRPr lang="en-US" sz="256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75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897" b="20495"/>
          <a:stretch>
            <a:fillRect/>
          </a:stretch>
        </p:blipFill>
        <p:spPr>
          <a:xfrm>
            <a:off x="-123717" y="-553167"/>
            <a:ext cx="14877834" cy="54809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2960" y="4276617"/>
            <a:ext cx="13075920" cy="1230846"/>
            <a:chOff x="0" y="0"/>
            <a:chExt cx="2993618" cy="907639"/>
          </a:xfrm>
          <a:solidFill>
            <a:srgbClr val="F7991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993618" cy="907639"/>
            </a:xfrm>
            <a:custGeom>
              <a:avLst/>
              <a:gdLst/>
              <a:ahLst/>
              <a:cxnLst/>
              <a:rect l="l" t="t" r="r" b="b"/>
              <a:pathLst>
                <a:path w="2993618" h="907639">
                  <a:moveTo>
                    <a:pt x="2869158" y="907639"/>
                  </a:moveTo>
                  <a:lnTo>
                    <a:pt x="124460" y="907639"/>
                  </a:lnTo>
                  <a:cubicBezTo>
                    <a:pt x="55880" y="907639"/>
                    <a:pt x="0" y="851759"/>
                    <a:pt x="0" y="7831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3179"/>
                  </a:lnTo>
                  <a:cubicBezTo>
                    <a:pt x="2993618" y="851759"/>
                    <a:pt x="2937739" y="907639"/>
                    <a:pt x="2869158" y="907639"/>
                  </a:cubicBez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algn="ctr"/>
              <a:r>
                <a:rPr lang="en-US" sz="3200" dirty="0" err="1">
                  <a:latin typeface="Montserrat" panose="00000500000000000000" pitchFamily="2" charset="0"/>
                </a:rPr>
                <a:t>Công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cụ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quản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lý</a:t>
              </a:r>
              <a:r>
                <a:rPr lang="en-US" sz="3200" dirty="0">
                  <a:latin typeface="Montserrat" panose="00000500000000000000" pitchFamily="2" charset="0"/>
                </a:rPr>
                <a:t> AWS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63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FFC000"/>
              </a:buClr>
            </a:pPr>
            <a:r>
              <a:rPr lang="en-US" sz="2240" dirty="0">
                <a:solidFill>
                  <a:srgbClr val="007CB6"/>
                </a:solidFill>
                <a:latin typeface="Montserrat" panose="00000500000000000000" pitchFamily="2" charset="0"/>
              </a:rPr>
              <a:t>https://aws.amazon.com/console/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Chúng</a:t>
            </a:r>
            <a:r>
              <a:rPr lang="en-US" sz="2240" dirty="0">
                <a:latin typeface="Montserrat" panose="00000500000000000000" pitchFamily="2" charset="0"/>
              </a:rPr>
              <a:t> ta </a:t>
            </a: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thể</a:t>
            </a:r>
            <a:r>
              <a:rPr lang="en-US" sz="2240" dirty="0">
                <a:latin typeface="Montserrat" panose="00000500000000000000" pitchFamily="2" charset="0"/>
              </a:rPr>
              <a:t> login </a:t>
            </a:r>
            <a:r>
              <a:rPr lang="en-US" sz="2240" dirty="0" err="1">
                <a:latin typeface="Montserrat" panose="00000500000000000000" pitchFamily="2" charset="0"/>
              </a:rPr>
              <a:t>bằng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tài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khoản</a:t>
            </a:r>
            <a:r>
              <a:rPr lang="en-US" sz="2240" dirty="0">
                <a:latin typeface="Montserrat" panose="00000500000000000000" pitchFamily="2" charset="0"/>
              </a:rPr>
              <a:t> root </a:t>
            </a:r>
            <a:r>
              <a:rPr lang="en-US" sz="2240" dirty="0" err="1">
                <a:latin typeface="Montserrat" panose="00000500000000000000" pitchFamily="2" charset="0"/>
              </a:rPr>
              <a:t>hoặc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bằng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tài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khoản</a:t>
            </a:r>
            <a:r>
              <a:rPr lang="en-US" sz="2240" dirty="0">
                <a:latin typeface="Montserrat" panose="00000500000000000000" pitchFamily="2" charset="0"/>
              </a:rPr>
              <a:t> IAM User ( </a:t>
            </a:r>
            <a:r>
              <a:rPr lang="en-US" sz="2240" dirty="0" err="1">
                <a:latin typeface="Montserrat" panose="00000500000000000000" pitchFamily="2" charset="0"/>
              </a:rPr>
              <a:t>tài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khoản</a:t>
            </a:r>
            <a:r>
              <a:rPr lang="en-US" sz="2240" dirty="0">
                <a:latin typeface="Montserrat" panose="00000500000000000000" pitchFamily="2" charset="0"/>
              </a:rPr>
              <a:t> con </a:t>
            </a:r>
            <a:r>
              <a:rPr lang="en-US" sz="2240" dirty="0" err="1">
                <a:latin typeface="Montserrat" panose="00000500000000000000" pitchFamily="2" charset="0"/>
              </a:rPr>
              <a:t>giúp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quản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lý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truy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suất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tài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nguyên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của</a:t>
            </a:r>
            <a:r>
              <a:rPr lang="en-US" sz="2240" dirty="0">
                <a:latin typeface="Montserrat" panose="00000500000000000000" pitchFamily="2" charset="0"/>
              </a:rPr>
              <a:t> AWS )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2240" dirty="0">
              <a:latin typeface="Montserrat" panose="00000500000000000000" pitchFamily="2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>
                <a:latin typeface="Montserrat" panose="00000500000000000000" pitchFamily="2" charset="0"/>
              </a:rPr>
              <a:t>AWS Management Console – Root Login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6D932B8E-D99E-44E5-841C-E3833964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1" y="2310207"/>
            <a:ext cx="6363183" cy="50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Khi login </a:t>
            </a:r>
            <a:r>
              <a:rPr lang="en-US" sz="2240" dirty="0" err="1">
                <a:latin typeface="Montserrat" panose="00000500000000000000" pitchFamily="2" charset="0"/>
              </a:rPr>
              <a:t>bằng</a:t>
            </a:r>
            <a:r>
              <a:rPr lang="en-US" sz="2240" dirty="0">
                <a:latin typeface="Montserrat" panose="00000500000000000000" pitchFamily="2" charset="0"/>
              </a:rPr>
              <a:t> IAM User </a:t>
            </a:r>
            <a:r>
              <a:rPr lang="en-US" sz="2240" dirty="0" err="1">
                <a:latin typeface="Montserrat" panose="00000500000000000000" pitchFamily="2" charset="0"/>
              </a:rPr>
              <a:t>chúng</a:t>
            </a:r>
            <a:r>
              <a:rPr lang="en-US" sz="2240" dirty="0">
                <a:latin typeface="Montserrat" panose="00000500000000000000" pitchFamily="2" charset="0"/>
              </a:rPr>
              <a:t> ta </a:t>
            </a:r>
            <a:r>
              <a:rPr lang="en-US" sz="2240" dirty="0" err="1">
                <a:latin typeface="Montserrat" panose="00000500000000000000" pitchFamily="2" charset="0"/>
              </a:rPr>
              <a:t>cần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cung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cấp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thêm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thông</a:t>
            </a:r>
            <a:r>
              <a:rPr lang="en-US" sz="2240" dirty="0">
                <a:latin typeface="Montserrat" panose="00000500000000000000" pitchFamily="2" charset="0"/>
              </a:rPr>
              <a:t> tin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Account ID </a:t>
            </a:r>
            <a:r>
              <a:rPr lang="en-US" sz="2240" dirty="0">
                <a:latin typeface="Montserrat" panose="00000500000000000000" pitchFamily="2" charset="0"/>
              </a:rPr>
              <a:t>( </a:t>
            </a:r>
            <a:r>
              <a:rPr lang="en-US" sz="2240" dirty="0" err="1">
                <a:latin typeface="Montserrat" panose="00000500000000000000" pitchFamily="2" charset="0"/>
              </a:rPr>
              <a:t>chuỗi</a:t>
            </a:r>
            <a:r>
              <a:rPr lang="en-US" sz="2240" dirty="0">
                <a:latin typeface="Montserrat" panose="00000500000000000000" pitchFamily="2" charset="0"/>
              </a:rPr>
              <a:t> 12 </a:t>
            </a:r>
            <a:r>
              <a:rPr lang="en-US" sz="2240" dirty="0" err="1">
                <a:latin typeface="Montserrat" panose="00000500000000000000" pitchFamily="2" charset="0"/>
              </a:rPr>
              <a:t>chữ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số</a:t>
            </a:r>
            <a:r>
              <a:rPr lang="en-US" sz="2240" dirty="0">
                <a:latin typeface="Montserrat" panose="00000500000000000000" pitchFamily="2" charset="0"/>
              </a:rPr>
              <a:t> ) </a:t>
            </a:r>
            <a:r>
              <a:rPr lang="en-US" sz="2240" dirty="0" err="1">
                <a:latin typeface="Montserrat" panose="00000500000000000000" pitchFamily="2" charset="0"/>
              </a:rPr>
              <a:t>để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xác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định</a:t>
            </a:r>
            <a:r>
              <a:rPr lang="en-US" sz="2240" dirty="0">
                <a:latin typeface="Montserrat" panose="00000500000000000000" pitchFamily="2" charset="0"/>
              </a:rPr>
              <a:t> Account AWS.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2240" dirty="0">
              <a:latin typeface="Montserrat" panose="00000500000000000000" pitchFamily="2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>
                <a:latin typeface="Montserrat" panose="00000500000000000000" pitchFamily="2" charset="0"/>
              </a:rPr>
              <a:t>AWS Management Console – IAM user Login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A915D6-5BD1-4EA4-9774-D3ADA5FF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229" y="2310207"/>
            <a:ext cx="6501066" cy="44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8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Sau </a:t>
            </a:r>
            <a:r>
              <a:rPr lang="en-US" sz="2240" dirty="0" err="1">
                <a:latin typeface="Montserrat" panose="00000500000000000000" pitchFamily="2" charset="0"/>
              </a:rPr>
              <a:t>khi</a:t>
            </a:r>
            <a:r>
              <a:rPr lang="en-US" sz="2240" dirty="0">
                <a:latin typeface="Montserrat" panose="00000500000000000000" pitchFamily="2" charset="0"/>
              </a:rPr>
              <a:t> login </a:t>
            </a:r>
            <a:r>
              <a:rPr lang="en-US" sz="2240" dirty="0" err="1">
                <a:latin typeface="Montserrat" panose="00000500000000000000" pitchFamily="2" charset="0"/>
              </a:rPr>
              <a:t>vào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giao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diện</a:t>
            </a:r>
            <a:r>
              <a:rPr lang="en-US" sz="2240" dirty="0">
                <a:latin typeface="Montserrat" panose="00000500000000000000" pitchFamily="2" charset="0"/>
              </a:rPr>
              <a:t> AWS Management Console, </a:t>
            </a:r>
            <a:r>
              <a:rPr lang="en-US" sz="2240" dirty="0" err="1">
                <a:latin typeface="Montserrat" panose="00000500000000000000" pitchFamily="2" charset="0"/>
              </a:rPr>
              <a:t>chúng</a:t>
            </a:r>
            <a:r>
              <a:rPr lang="en-US" sz="2240" dirty="0">
                <a:latin typeface="Montserrat" panose="00000500000000000000" pitchFamily="2" charset="0"/>
              </a:rPr>
              <a:t> ta </a:t>
            </a: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thể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tìm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kiếm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dịch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vụ</a:t>
            </a:r>
            <a:r>
              <a:rPr lang="en-US" sz="2240" dirty="0">
                <a:latin typeface="Montserrat" panose="00000500000000000000" pitchFamily="2" charset="0"/>
              </a:rPr>
              <a:t> (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service</a:t>
            </a:r>
            <a:r>
              <a:rPr lang="en-US" sz="2240" dirty="0">
                <a:latin typeface="Montserrat" panose="00000500000000000000" pitchFamily="2" charset="0"/>
              </a:rPr>
              <a:t> ) </a:t>
            </a:r>
            <a:r>
              <a:rPr lang="en-US" sz="2240" dirty="0" err="1">
                <a:latin typeface="Montserrat" panose="00000500000000000000" pitchFamily="2" charset="0"/>
              </a:rPr>
              <a:t>của</a:t>
            </a:r>
            <a:r>
              <a:rPr lang="en-US" sz="2240" dirty="0">
                <a:latin typeface="Montserrat" panose="00000500000000000000" pitchFamily="2" charset="0"/>
              </a:rPr>
              <a:t> AWS. 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Mỗi</a:t>
            </a:r>
            <a:r>
              <a:rPr lang="en-US" sz="2240" dirty="0">
                <a:latin typeface="Montserrat" panose="00000500000000000000" pitchFamily="2" charset="0"/>
              </a:rPr>
              <a:t> một </a:t>
            </a:r>
            <a:r>
              <a:rPr lang="en-US" sz="2240" dirty="0" err="1">
                <a:latin typeface="Montserrat" panose="00000500000000000000" pitchFamily="2" charset="0"/>
              </a:rPr>
              <a:t>dịch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vụ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sẽ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trang</a:t>
            </a:r>
            <a:r>
              <a:rPr lang="en-US" sz="2240" dirty="0">
                <a:latin typeface="Montserrat" panose="00000500000000000000" pitchFamily="2" charset="0"/>
              </a:rPr>
              <a:t> management </a:t>
            </a:r>
            <a:r>
              <a:rPr lang="en-US" sz="2240" dirty="0" err="1">
                <a:latin typeface="Montserrat" panose="00000500000000000000" pitchFamily="2" charset="0"/>
              </a:rPr>
              <a:t>riêng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phép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chúng</a:t>
            </a:r>
            <a:r>
              <a:rPr lang="en-US" sz="2240" dirty="0">
                <a:latin typeface="Montserrat" panose="00000500000000000000" pitchFamily="2" charset="0"/>
              </a:rPr>
              <a:t> ta </a:t>
            </a:r>
            <a:r>
              <a:rPr lang="en-US" sz="2240" dirty="0" err="1">
                <a:latin typeface="Montserrat" panose="00000500000000000000" pitchFamily="2" charset="0"/>
              </a:rPr>
              <a:t>sử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tính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năng</a:t>
            </a:r>
            <a:r>
              <a:rPr lang="en-US" sz="2240" dirty="0">
                <a:latin typeface="Montserrat" panose="00000500000000000000" pitchFamily="2" charset="0"/>
              </a:rPr>
              <a:t> (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feature</a:t>
            </a:r>
            <a:r>
              <a:rPr lang="en-US" sz="2240" dirty="0">
                <a:latin typeface="Montserrat" panose="00000500000000000000" pitchFamily="2" charset="0"/>
              </a:rPr>
              <a:t> ) </a:t>
            </a:r>
            <a:r>
              <a:rPr lang="en-US" sz="2240" dirty="0" err="1">
                <a:latin typeface="Montserrat" panose="00000500000000000000" pitchFamily="2" charset="0"/>
              </a:rPr>
              <a:t>của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dịch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vụ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đó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2240" dirty="0">
              <a:latin typeface="Montserrat" panose="00000500000000000000" pitchFamily="2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>
                <a:latin typeface="Montserrat" panose="00000500000000000000" pitchFamily="2" charset="0"/>
              </a:rPr>
              <a:t>AWS Management Console – Service Search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CD244E2-957F-4528-8549-BC43204B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1" y="2895601"/>
            <a:ext cx="6224514" cy="34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2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Ở </a:t>
            </a:r>
            <a:r>
              <a:rPr lang="en-US" sz="2240" dirty="0" err="1">
                <a:latin typeface="Montserrat" panose="00000500000000000000" pitchFamily="2" charset="0"/>
              </a:rPr>
              <a:t>bên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tay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trải</a:t>
            </a:r>
            <a:r>
              <a:rPr lang="en-US" sz="2240" dirty="0">
                <a:latin typeface="Montserrat" panose="00000500000000000000" pitchFamily="2" charset="0"/>
              </a:rPr>
              <a:t> , </a:t>
            </a: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menu Support, </a:t>
            </a:r>
            <a:r>
              <a:rPr lang="en-US" sz="2240" dirty="0" err="1">
                <a:latin typeface="Montserrat" panose="00000500000000000000" pitchFamily="2" charset="0"/>
              </a:rPr>
              <a:t>chúng</a:t>
            </a:r>
            <a:r>
              <a:rPr lang="en-US" sz="2240" dirty="0">
                <a:latin typeface="Montserrat" panose="00000500000000000000" pitchFamily="2" charset="0"/>
              </a:rPr>
              <a:t> ta </a:t>
            </a: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thể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vào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Support Center </a:t>
            </a:r>
            <a:r>
              <a:rPr lang="en-US" sz="2240" dirty="0" err="1">
                <a:latin typeface="Montserrat" panose="00000500000000000000" pitchFamily="2" charset="0"/>
              </a:rPr>
              <a:t>để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tạo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support case </a:t>
            </a:r>
            <a:r>
              <a:rPr lang="en-US" sz="2240" dirty="0" err="1">
                <a:latin typeface="Montserrat" panose="00000500000000000000" pitchFamily="2" charset="0"/>
              </a:rPr>
              <a:t>để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yêu</a:t>
            </a:r>
            <a:r>
              <a:rPr lang="en-US" sz="2240" dirty="0">
                <a:latin typeface="Montserrat" panose="00000500000000000000" pitchFamily="2" charset="0"/>
              </a:rPr>
              <a:t> cầu </a:t>
            </a:r>
            <a:r>
              <a:rPr lang="en-US" sz="2240" dirty="0" err="1">
                <a:latin typeface="Montserrat" panose="00000500000000000000" pitchFamily="2" charset="0"/>
              </a:rPr>
              <a:t>hỗ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trợ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từ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đội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ngũ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của</a:t>
            </a:r>
            <a:r>
              <a:rPr lang="en-US" sz="2240" dirty="0">
                <a:latin typeface="Montserrat" panose="00000500000000000000" pitchFamily="2" charset="0"/>
              </a:rPr>
              <a:t> AWS. 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2240" dirty="0">
              <a:latin typeface="Montserrat" panose="00000500000000000000" pitchFamily="2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>
                <a:latin typeface="Montserrat" panose="00000500000000000000" pitchFamily="2" charset="0"/>
              </a:rPr>
              <a:t>AWS Management Console – Support Center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768C80A-034E-4AA0-9807-31F9C048A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94" b="52478"/>
          <a:stretch/>
        </p:blipFill>
        <p:spPr>
          <a:xfrm>
            <a:off x="8838982" y="3078480"/>
            <a:ext cx="3535898" cy="33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6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/>
          </a:bodyPr>
          <a:lstStyle/>
          <a:p>
            <a:pPr marL="274320" indent="-274320">
              <a:spcBef>
                <a:spcPts val="0"/>
              </a:spcBef>
              <a:buClr>
                <a:srgbClr val="F7991F"/>
              </a:buClr>
              <a:buFont typeface="Wingdings" panose="05000000000000000000" pitchFamily="2" charset="2"/>
              <a:buChar char="§"/>
              <a:defRPr/>
            </a:pPr>
            <a:r>
              <a:rPr lang="vi-VN" sz="2240" dirty="0">
                <a:latin typeface="Montserrat" panose="00000500000000000000" pitchFamily="2" charset="0"/>
              </a:rPr>
              <a:t>Giao </a:t>
            </a:r>
            <a:r>
              <a:rPr lang="vi-VN" sz="2240" dirty="0" err="1">
                <a:latin typeface="Montserrat" panose="00000500000000000000" pitchFamily="2" charset="0"/>
              </a:rPr>
              <a:t>diện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dòng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lệnh</a:t>
            </a:r>
            <a:r>
              <a:rPr lang="vi-VN" sz="2240" dirty="0">
                <a:latin typeface="Montserrat" panose="00000500000000000000" pitchFamily="2" charset="0"/>
              </a:rPr>
              <a:t> AWS (AWS CLI) </a:t>
            </a:r>
            <a:r>
              <a:rPr lang="vi-VN" sz="2240" dirty="0" err="1">
                <a:latin typeface="Montserrat" panose="00000500000000000000" pitchFamily="2" charset="0"/>
              </a:rPr>
              <a:t>là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một</a:t>
            </a:r>
            <a:r>
              <a:rPr lang="vi-VN" sz="2240" dirty="0">
                <a:latin typeface="Montserrat" panose="00000500000000000000" pitchFamily="2" charset="0"/>
              </a:rPr>
              <a:t> công </a:t>
            </a:r>
            <a:r>
              <a:rPr lang="vi-VN" sz="2240" dirty="0" err="1">
                <a:latin typeface="Montserrat" panose="00000500000000000000" pitchFamily="2" charset="0"/>
              </a:rPr>
              <a:t>cụ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mã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nguồn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mở</a:t>
            </a:r>
            <a:r>
              <a:rPr lang="vi-VN" sz="2240" dirty="0">
                <a:latin typeface="Montserrat" panose="00000500000000000000" pitchFamily="2" charset="0"/>
              </a:rPr>
              <a:t> cho </a:t>
            </a:r>
            <a:r>
              <a:rPr lang="vi-VN" sz="2240" dirty="0" err="1">
                <a:latin typeface="Montserrat" panose="00000500000000000000" pitchFamily="2" charset="0"/>
              </a:rPr>
              <a:t>phép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bạn</a:t>
            </a:r>
            <a:r>
              <a:rPr lang="vi-VN" sz="2240" dirty="0">
                <a:latin typeface="Montserrat" panose="00000500000000000000" pitchFamily="2" charset="0"/>
              </a:rPr>
              <a:t> tương </a:t>
            </a:r>
            <a:r>
              <a:rPr lang="vi-VN" sz="2240" dirty="0" err="1">
                <a:latin typeface="Montserrat" panose="00000500000000000000" pitchFamily="2" charset="0"/>
              </a:rPr>
              <a:t>tác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với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các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dịch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vụ</a:t>
            </a:r>
            <a:r>
              <a:rPr lang="vi-VN" sz="2240" dirty="0">
                <a:latin typeface="Montserrat" panose="00000500000000000000" pitchFamily="2" charset="0"/>
              </a:rPr>
              <a:t> AWS </a:t>
            </a:r>
            <a:r>
              <a:rPr lang="vi-VN" sz="2240" dirty="0" err="1">
                <a:latin typeface="Montserrat" panose="00000500000000000000" pitchFamily="2" charset="0"/>
              </a:rPr>
              <a:t>bằng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cách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sử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dụng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các</a:t>
            </a:r>
            <a:r>
              <a:rPr lang="vi-VN" sz="2240" dirty="0">
                <a:latin typeface="Montserrat" panose="00000500000000000000" pitchFamily="2" charset="0"/>
              </a:rPr>
              <a:t> l</a:t>
            </a:r>
            <a:r>
              <a:rPr lang="en-US" sz="2240" dirty="0" err="1">
                <a:latin typeface="Montserrat" panose="00000500000000000000" pitchFamily="2" charset="0"/>
              </a:rPr>
              <a:t>ệnh</a:t>
            </a:r>
            <a:r>
              <a:rPr lang="en-US" sz="2240" dirty="0">
                <a:latin typeface="Montserrat" panose="00000500000000000000" pitchFamily="2" charset="0"/>
              </a:rPr>
              <a:t> ( command ) </a:t>
            </a:r>
            <a:r>
              <a:rPr lang="vi-VN" sz="2240" dirty="0">
                <a:latin typeface="Montserrat" panose="00000500000000000000" pitchFamily="2" charset="0"/>
              </a:rPr>
              <a:t>. </a:t>
            </a:r>
            <a:endParaRPr lang="en-US" sz="2240" dirty="0">
              <a:latin typeface="Montserrat" panose="00000500000000000000" pitchFamily="2" charset="0"/>
            </a:endParaRPr>
          </a:p>
          <a:p>
            <a:pPr marL="274320" indent="-274320">
              <a:spcBef>
                <a:spcPts val="0"/>
              </a:spcBef>
              <a:buClr>
                <a:srgbClr val="F7991F"/>
              </a:buClr>
              <a:buFont typeface="Wingdings" panose="05000000000000000000" pitchFamily="2" charset="2"/>
              <a:buChar char="§"/>
              <a:defRPr/>
            </a:pPr>
            <a:endParaRPr lang="en-US" sz="2240" dirty="0">
              <a:latin typeface="Montserrat" panose="00000500000000000000" pitchFamily="2" charset="0"/>
            </a:endParaRPr>
          </a:p>
          <a:p>
            <a:pPr marL="274320" indent="-274320">
              <a:spcBef>
                <a:spcPts val="0"/>
              </a:spcBef>
              <a:buClr>
                <a:srgbClr val="F7991F"/>
              </a:buClr>
              <a:buFont typeface="Wingdings" panose="05000000000000000000" pitchFamily="2" charset="2"/>
              <a:buChar char="§"/>
              <a:defRPr/>
            </a:pPr>
            <a:r>
              <a:rPr lang="vi-VN" sz="2240" dirty="0">
                <a:latin typeface="Montserrat" panose="00000500000000000000" pitchFamily="2" charset="0"/>
              </a:rPr>
              <a:t>AWS CLI cho </a:t>
            </a:r>
            <a:r>
              <a:rPr lang="vi-VN" sz="2240" dirty="0" err="1">
                <a:latin typeface="Montserrat" panose="00000500000000000000" pitchFamily="2" charset="0"/>
              </a:rPr>
              <a:t>phép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bạn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chạy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các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lệnh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triển</a:t>
            </a:r>
            <a:r>
              <a:rPr lang="vi-VN" sz="2240" dirty="0">
                <a:latin typeface="Montserrat" panose="00000500000000000000" pitchFamily="2" charset="0"/>
              </a:rPr>
              <a:t> khai </a:t>
            </a:r>
            <a:r>
              <a:rPr lang="vi-VN" sz="2240" dirty="0" err="1">
                <a:latin typeface="Montserrat" panose="00000500000000000000" pitchFamily="2" charset="0"/>
              </a:rPr>
              <a:t>chức</a:t>
            </a:r>
            <a:r>
              <a:rPr lang="vi-VN" sz="2240" dirty="0">
                <a:latin typeface="Montserrat" panose="00000500000000000000" pitchFamily="2" charset="0"/>
              </a:rPr>
              <a:t> năng tương đương </a:t>
            </a:r>
            <a:r>
              <a:rPr lang="vi-VN" sz="2240" dirty="0" err="1">
                <a:latin typeface="Montserrat" panose="00000500000000000000" pitchFamily="2" charset="0"/>
              </a:rPr>
              <a:t>với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chức</a:t>
            </a:r>
            <a:r>
              <a:rPr lang="vi-VN" sz="2240" dirty="0">
                <a:latin typeface="Montserrat" panose="00000500000000000000" pitchFamily="2" charset="0"/>
              </a:rPr>
              <a:t> năng </a:t>
            </a:r>
            <a:r>
              <a:rPr lang="vi-VN" sz="2240" dirty="0" err="1">
                <a:latin typeface="Montserrat" panose="00000500000000000000" pitchFamily="2" charset="0"/>
              </a:rPr>
              <a:t>được</a:t>
            </a:r>
            <a:r>
              <a:rPr lang="vi-VN" sz="2240" dirty="0">
                <a:latin typeface="Montserrat" panose="00000500000000000000" pitchFamily="2" charset="0"/>
              </a:rPr>
              <a:t> cung </a:t>
            </a:r>
            <a:r>
              <a:rPr lang="vi-VN" sz="2240" dirty="0" err="1">
                <a:latin typeface="Montserrat" panose="00000500000000000000" pitchFamily="2" charset="0"/>
              </a:rPr>
              <a:t>cấp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bởi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en-US" sz="2240" dirty="0">
                <a:latin typeface="Montserrat" panose="00000500000000000000" pitchFamily="2" charset="0"/>
              </a:rPr>
              <a:t>AWS Management Console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dựa</a:t>
            </a:r>
            <a:r>
              <a:rPr lang="vi-VN" sz="2240" dirty="0">
                <a:latin typeface="Montserrat" panose="00000500000000000000" pitchFamily="2" charset="0"/>
              </a:rPr>
              <a:t> trên </a:t>
            </a:r>
            <a:r>
              <a:rPr lang="vi-VN" sz="2240" dirty="0" err="1">
                <a:latin typeface="Montserrat" panose="00000500000000000000" pitchFamily="2" charset="0"/>
              </a:rPr>
              <a:t>trình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duyệt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en-US" sz="2240" dirty="0"/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2240" dirty="0">
              <a:latin typeface="Montserrat" panose="00000500000000000000" pitchFamily="2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r>
              <a:rPr lang="en-US" sz="2560" dirty="0">
                <a:latin typeface="Montserrat" panose="00000500000000000000" pitchFamily="2" charset="0"/>
              </a:rPr>
              <a:t>AWS Command Line Interface ( CLI )</a:t>
            </a:r>
          </a:p>
        </p:txBody>
      </p:sp>
      <p:pic>
        <p:nvPicPr>
          <p:cNvPr id="10" name="Graphic 18">
            <a:extLst>
              <a:ext uri="{FF2B5EF4-FFF2-40B4-BE49-F238E27FC236}">
                <a16:creationId xmlns:a16="http://schemas.microsoft.com/office/drawing/2014/main" id="{ACF3944E-7B01-4BFC-823C-88B42B4E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352" y="515112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5C26702B-169E-482B-8C89-917D2D7AA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2182" y="5760720"/>
            <a:ext cx="182372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AWS Command Line </a:t>
            </a:r>
            <a:b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Interface (AWS CLI)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B220B17A-7BB7-4E2F-A634-04B4129D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40" y="332232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158B9FF4-43BC-463A-B400-652886282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0420" y="3933190"/>
            <a:ext cx="179451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017D5AAE-2F0E-456C-9F8E-5CA01920B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6259" y="4749756"/>
            <a:ext cx="117498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AWS Services Endpoint</a:t>
            </a: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85299C51-3F53-46A5-BCE8-67FDD88E1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2862560" y="4383996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7FF48E-EED6-4796-BFEB-CD5B474A3690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10911840" y="3627120"/>
            <a:ext cx="1950720" cy="939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294553-9F12-49AD-BE8A-40534C69D0EF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10909952" y="4566876"/>
            <a:ext cx="1952608" cy="8890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22">
            <a:extLst>
              <a:ext uri="{FF2B5EF4-FFF2-40B4-BE49-F238E27FC236}">
                <a16:creationId xmlns:a16="http://schemas.microsoft.com/office/drawing/2014/main" id="{2CC08DC6-919D-40AC-A5C8-CB6FB176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184532" y="4337438"/>
            <a:ext cx="37592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39">
            <a:extLst>
              <a:ext uri="{FF2B5EF4-FFF2-40B4-BE49-F238E27FC236}">
                <a16:creationId xmlns:a16="http://schemas.microsoft.com/office/drawing/2014/main" id="{613E01F2-577E-49D4-B40D-B80ED5C4A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697" y="4405365"/>
            <a:ext cx="858520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D47B05-0191-48A9-9EFB-2AF179B70B8C}"/>
              </a:ext>
            </a:extLst>
          </p:cNvPr>
          <p:cNvCxnSpPr>
            <a:stCxn id="20" idx="3"/>
            <a:endCxn id="12" idx="1"/>
          </p:cNvCxnSpPr>
          <p:nvPr/>
        </p:nvCxnSpPr>
        <p:spPr>
          <a:xfrm flipV="1">
            <a:off x="8560452" y="3627120"/>
            <a:ext cx="1741788" cy="8982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2ABAC90-633D-4857-A2E5-8C26E1C9A400}"/>
              </a:ext>
            </a:extLst>
          </p:cNvPr>
          <p:cNvCxnSpPr>
            <a:stCxn id="20" idx="3"/>
            <a:endCxn id="10" idx="1"/>
          </p:cNvCxnSpPr>
          <p:nvPr/>
        </p:nvCxnSpPr>
        <p:spPr>
          <a:xfrm>
            <a:off x="8560452" y="4525398"/>
            <a:ext cx="1739900" cy="9305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2D6AFFF-9F74-4C99-B3ED-90C280B5FF57}"/>
              </a:ext>
            </a:extLst>
          </p:cNvPr>
          <p:cNvSpPr txBox="1"/>
          <p:nvPr/>
        </p:nvSpPr>
        <p:spPr>
          <a:xfrm>
            <a:off x="8994313" y="4091552"/>
            <a:ext cx="904754" cy="227755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880" dirty="0">
                <a:latin typeface="Montserrat" panose="00000500000000000000" pitchFamily="2" charset="0"/>
                <a:cs typeface="Arial" panose="020B0604020202020204" pitchFamily="34" charset="0"/>
              </a:rPr>
              <a:t>Passwords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0F21A5-B641-4E6D-BC64-6387CB5C9CC7}"/>
              </a:ext>
            </a:extLst>
          </p:cNvPr>
          <p:cNvSpPr txBox="1"/>
          <p:nvPr/>
        </p:nvSpPr>
        <p:spPr>
          <a:xfrm>
            <a:off x="8723217" y="4958311"/>
            <a:ext cx="1296705" cy="363176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880" dirty="0">
                <a:latin typeface="Montserrat" panose="00000500000000000000" pitchFamily="2" charset="0"/>
                <a:cs typeface="Arial" panose="020B0604020202020204" pitchFamily="34" charset="0"/>
              </a:rPr>
              <a:t>Access key / Secret Access key</a:t>
            </a:r>
          </a:p>
        </p:txBody>
      </p:sp>
    </p:spTree>
    <p:extLst>
      <p:ext uri="{BB962C8B-B14F-4D97-AF65-F5344CB8AC3E}">
        <p14:creationId xmlns:p14="http://schemas.microsoft.com/office/powerpoint/2010/main" val="2972727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/>
          </a:bodyPr>
          <a:lstStyle/>
          <a:p>
            <a:pPr marL="365760" indent="-365760">
              <a:spcBef>
                <a:spcPts val="0"/>
              </a:spcBef>
              <a:buClr>
                <a:srgbClr val="F7991F"/>
              </a:buClr>
              <a:buFont typeface="Wingdings" panose="05000000000000000000" pitchFamily="2" charset="2"/>
              <a:buChar char="§"/>
              <a:defRPr/>
            </a:pPr>
            <a:r>
              <a:rPr lang="vi-VN" sz="2240" dirty="0">
                <a:latin typeface="Montserrat" panose="00000500000000000000" pitchFamily="2" charset="0"/>
              </a:rPr>
              <a:t>AWS SDK đơn </a:t>
            </a:r>
            <a:r>
              <a:rPr lang="vi-VN" sz="2240" dirty="0" err="1">
                <a:latin typeface="Montserrat" panose="00000500000000000000" pitchFamily="2" charset="0"/>
              </a:rPr>
              <a:t>giản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hóa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việc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sử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dụng</a:t>
            </a:r>
            <a:r>
              <a:rPr lang="vi-VN" sz="2240" dirty="0">
                <a:latin typeface="Montserrat" panose="00000500000000000000" pitchFamily="2" charset="0"/>
              </a:rPr>
              <a:t> AWS</a:t>
            </a:r>
            <a:r>
              <a:rPr lang="en-US" sz="2240" dirty="0">
                <a:latin typeface="Montserrat" panose="00000500000000000000" pitchFamily="2" charset="0"/>
              </a:rPr>
              <a:t> services </a:t>
            </a:r>
            <a:r>
              <a:rPr lang="en-US" sz="2240" dirty="0" err="1">
                <a:latin typeface="Montserrat" panose="00000500000000000000" pitchFamily="2" charset="0"/>
              </a:rPr>
              <a:t>cho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ứng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bằng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cách</a:t>
            </a:r>
            <a:r>
              <a:rPr lang="vi-VN" sz="2240" dirty="0">
                <a:latin typeface="Montserrat" panose="00000500000000000000" pitchFamily="2" charset="0"/>
              </a:rPr>
              <a:t> cung </a:t>
            </a:r>
            <a:r>
              <a:rPr lang="vi-VN" sz="2240" dirty="0" err="1">
                <a:latin typeface="Montserrat" panose="00000500000000000000" pitchFamily="2" charset="0"/>
              </a:rPr>
              <a:t>cấp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một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bộ</a:t>
            </a:r>
            <a:r>
              <a:rPr lang="vi-VN" sz="2240" dirty="0">
                <a:latin typeface="Montserrat" panose="00000500000000000000" pitchFamily="2" charset="0"/>
              </a:rPr>
              <a:t> thư </a:t>
            </a:r>
            <a:r>
              <a:rPr lang="vi-VN" sz="2240" dirty="0" err="1">
                <a:latin typeface="Montserrat" panose="00000500000000000000" pitchFamily="2" charset="0"/>
              </a:rPr>
              <a:t>viện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nhất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quán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và</a:t>
            </a:r>
            <a:r>
              <a:rPr lang="vi-VN" sz="2240" dirty="0">
                <a:latin typeface="Montserrat" panose="00000500000000000000" pitchFamily="2" charset="0"/>
              </a:rPr>
              <a:t> quen </a:t>
            </a:r>
            <a:r>
              <a:rPr lang="vi-VN" sz="2240" dirty="0" err="1">
                <a:latin typeface="Montserrat" panose="00000500000000000000" pitchFamily="2" charset="0"/>
              </a:rPr>
              <a:t>thuộc</a:t>
            </a:r>
            <a:r>
              <a:rPr lang="vi-VN" sz="2240" dirty="0">
                <a:latin typeface="Montserrat" panose="00000500000000000000" pitchFamily="2" charset="0"/>
              </a:rPr>
              <a:t> cho </a:t>
            </a:r>
            <a:r>
              <a:rPr lang="en-US" sz="2240" dirty="0" err="1">
                <a:latin typeface="Montserrat" panose="00000500000000000000" pitchFamily="2" charset="0"/>
              </a:rPr>
              <a:t>đội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ngũ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phát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triển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ứng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vi-VN" sz="2240" dirty="0">
                <a:latin typeface="Montserrat" panose="00000500000000000000" pitchFamily="2" charset="0"/>
              </a:rPr>
              <a:t>. </a:t>
            </a:r>
            <a:endParaRPr lang="en-US" sz="2240" dirty="0">
              <a:latin typeface="Montserrat" panose="00000500000000000000" pitchFamily="2" charset="0"/>
            </a:endParaRPr>
          </a:p>
          <a:p>
            <a:pPr marL="365760" indent="-365760">
              <a:spcBef>
                <a:spcPts val="0"/>
              </a:spcBef>
              <a:buClr>
                <a:srgbClr val="F7991F"/>
              </a:buClr>
              <a:buFont typeface="Wingdings" panose="05000000000000000000" pitchFamily="2" charset="2"/>
              <a:buChar char="§"/>
              <a:defRPr/>
            </a:pPr>
            <a:endParaRPr lang="en-US" sz="2240" dirty="0">
              <a:latin typeface="Montserrat" panose="00000500000000000000" pitchFamily="2" charset="0"/>
            </a:endParaRPr>
          </a:p>
          <a:p>
            <a:pPr marL="365760" indent="-365760">
              <a:spcBef>
                <a:spcPts val="0"/>
              </a:spcBef>
              <a:buClr>
                <a:srgbClr val="F7991F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>
                <a:latin typeface="Montserrat" panose="00000500000000000000" pitchFamily="2" charset="0"/>
              </a:rPr>
              <a:t>AWS SDK</a:t>
            </a:r>
            <a:r>
              <a:rPr lang="vi-VN" sz="2240" dirty="0">
                <a:latin typeface="Montserrat" panose="00000500000000000000" pitchFamily="2" charset="0"/>
              </a:rPr>
              <a:t> cung </a:t>
            </a:r>
            <a:r>
              <a:rPr lang="vi-VN" sz="2240" dirty="0" err="1">
                <a:latin typeface="Montserrat" panose="00000500000000000000" pitchFamily="2" charset="0"/>
              </a:rPr>
              <a:t>cấp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hỗ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trợ</a:t>
            </a:r>
            <a:r>
              <a:rPr lang="vi-VN" sz="2240" dirty="0">
                <a:latin typeface="Montserrat" panose="00000500000000000000" pitchFamily="2" charset="0"/>
              </a:rPr>
              <a:t> cho </a:t>
            </a:r>
            <a:r>
              <a:rPr lang="en-US" sz="2240" dirty="0" err="1">
                <a:latin typeface="Montserrat" panose="00000500000000000000" pitchFamily="2" charset="0"/>
              </a:rPr>
              <a:t>những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công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việc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quản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lý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vòng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đời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của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vi-VN" sz="2240" dirty="0">
                <a:latin typeface="Montserrat" panose="00000500000000000000" pitchFamily="2" charset="0"/>
              </a:rPr>
              <a:t>API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tới</a:t>
            </a:r>
            <a:r>
              <a:rPr lang="en-US" sz="2240" dirty="0">
                <a:latin typeface="Montserrat" panose="00000500000000000000" pitchFamily="2" charset="0"/>
              </a:rPr>
              <a:t> AWS services </a:t>
            </a:r>
            <a:r>
              <a:rPr lang="vi-VN" sz="2240" dirty="0">
                <a:latin typeface="Montserrat" panose="00000500000000000000" pitchFamily="2" charset="0"/>
              </a:rPr>
              <a:t> như </a:t>
            </a:r>
            <a:r>
              <a:rPr lang="vi-VN" sz="2240" dirty="0" err="1">
                <a:latin typeface="Montserrat" panose="00000500000000000000" pitchFamily="2" charset="0"/>
              </a:rPr>
              <a:t>quản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lý</a:t>
            </a:r>
            <a:r>
              <a:rPr lang="vi-VN" sz="2240" dirty="0">
                <a:latin typeface="Montserrat" panose="00000500000000000000" pitchFamily="2" charset="0"/>
              </a:rPr>
              <a:t> thông tin </a:t>
            </a:r>
            <a:r>
              <a:rPr lang="vi-VN" sz="2240" dirty="0" err="1">
                <a:latin typeface="Montserrat" panose="00000500000000000000" pitchFamily="2" charset="0"/>
              </a:rPr>
              <a:t>xác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thực</a:t>
            </a:r>
            <a:r>
              <a:rPr lang="en-US" sz="2240" dirty="0">
                <a:latin typeface="Montserrat" panose="00000500000000000000" pitchFamily="2" charset="0"/>
              </a:rPr>
              <a:t> (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manage credentials </a:t>
            </a:r>
            <a:r>
              <a:rPr lang="en-US" sz="2240" dirty="0">
                <a:latin typeface="Montserrat" panose="00000500000000000000" pitchFamily="2" charset="0"/>
              </a:rPr>
              <a:t>)</a:t>
            </a:r>
            <a:r>
              <a:rPr lang="vi-VN" sz="2240" dirty="0">
                <a:latin typeface="Montserrat" panose="00000500000000000000" pitchFamily="2" charset="0"/>
              </a:rPr>
              <a:t>, </a:t>
            </a:r>
            <a:r>
              <a:rPr lang="vi-VN" sz="2240" dirty="0" err="1">
                <a:latin typeface="Montserrat" panose="00000500000000000000" pitchFamily="2" charset="0"/>
              </a:rPr>
              <a:t>thử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lại</a:t>
            </a:r>
            <a:r>
              <a:rPr lang="en-US" sz="2240" dirty="0">
                <a:latin typeface="Montserrat" panose="00000500000000000000" pitchFamily="2" charset="0"/>
              </a:rPr>
              <a:t> (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retry</a:t>
            </a:r>
            <a:r>
              <a:rPr lang="en-US" sz="2240" dirty="0">
                <a:latin typeface="Montserrat" panose="00000500000000000000" pitchFamily="2" charset="0"/>
              </a:rPr>
              <a:t> ) </a:t>
            </a:r>
            <a:r>
              <a:rPr lang="vi-VN" sz="2240" dirty="0">
                <a:latin typeface="Montserrat" panose="00000500000000000000" pitchFamily="2" charset="0"/>
              </a:rPr>
              <a:t>, </a:t>
            </a:r>
            <a:r>
              <a:rPr lang="vi-VN" sz="2240" dirty="0" err="1">
                <a:latin typeface="Montserrat" panose="00000500000000000000" pitchFamily="2" charset="0"/>
              </a:rPr>
              <a:t>sắp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xếp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dữ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liệu</a:t>
            </a:r>
            <a:r>
              <a:rPr lang="en-US" sz="2240" dirty="0">
                <a:latin typeface="Montserrat" panose="00000500000000000000" pitchFamily="2" charset="0"/>
              </a:rPr>
              <a:t> (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data marshalling </a:t>
            </a:r>
            <a:r>
              <a:rPr lang="en-US" sz="2240" dirty="0">
                <a:latin typeface="Montserrat" panose="00000500000000000000" pitchFamily="2" charset="0"/>
              </a:rPr>
              <a:t>– </a:t>
            </a:r>
            <a:r>
              <a:rPr lang="en-US" sz="2240" dirty="0" err="1">
                <a:latin typeface="Montserrat" panose="00000500000000000000" pitchFamily="2" charset="0"/>
              </a:rPr>
              <a:t>chuẩn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bị</a:t>
            </a:r>
            <a:r>
              <a:rPr lang="en-US" sz="2240" dirty="0">
                <a:latin typeface="Montserrat" panose="00000500000000000000" pitchFamily="2" charset="0"/>
              </a:rPr>
              <a:t> dữ liệu )</a:t>
            </a:r>
            <a:r>
              <a:rPr lang="vi-VN" sz="2240" dirty="0">
                <a:latin typeface="Montserrat" panose="00000500000000000000" pitchFamily="2" charset="0"/>
              </a:rPr>
              <a:t>, </a:t>
            </a:r>
            <a:r>
              <a:rPr lang="vi-VN" sz="2240" dirty="0" err="1">
                <a:latin typeface="Montserrat" panose="00000500000000000000" pitchFamily="2" charset="0"/>
              </a:rPr>
              <a:t>tuần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tự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hóa</a:t>
            </a:r>
            <a:r>
              <a:rPr lang="en-US" sz="2240" dirty="0">
                <a:latin typeface="Montserrat" panose="00000500000000000000" pitchFamily="2" charset="0"/>
              </a:rPr>
              <a:t> (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serialization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chuyển</a:t>
            </a:r>
            <a:r>
              <a:rPr lang="en-US" sz="2240" dirty="0">
                <a:latin typeface="Montserrat" panose="00000500000000000000" pitchFamily="2" charset="0"/>
              </a:rPr>
              <a:t> object sang bytes stream ) 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và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giải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mã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hóa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en-US" sz="2240" dirty="0">
                <a:latin typeface="Montserrat" panose="00000500000000000000" pitchFamily="2" charset="0"/>
              </a:rPr>
              <a:t>(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deserialization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chuyển</a:t>
            </a:r>
            <a:r>
              <a:rPr lang="en-US" sz="2240" dirty="0">
                <a:latin typeface="Montserrat" panose="00000500000000000000" pitchFamily="2" charset="0"/>
              </a:rPr>
              <a:t> bytes stream </a:t>
            </a:r>
            <a:r>
              <a:rPr lang="en-US" sz="2240" dirty="0" err="1">
                <a:latin typeface="Montserrat" panose="00000500000000000000" pitchFamily="2" charset="0"/>
              </a:rPr>
              <a:t>về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lại</a:t>
            </a:r>
            <a:r>
              <a:rPr lang="en-US" sz="2240" dirty="0">
                <a:latin typeface="Montserrat" panose="00000500000000000000" pitchFamily="2" charset="0"/>
              </a:rPr>
              <a:t> object )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2240" dirty="0">
              <a:latin typeface="Montserrat" panose="00000500000000000000" pitchFamily="2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r>
              <a:rPr lang="en-US" sz="2560" dirty="0">
                <a:latin typeface="Montserrat" panose="00000500000000000000" pitchFamily="2" charset="0"/>
              </a:rPr>
              <a:t>AWS SDK</a:t>
            </a:r>
          </a:p>
        </p:txBody>
      </p:sp>
      <p:pic>
        <p:nvPicPr>
          <p:cNvPr id="10" name="Graphic 18">
            <a:extLst>
              <a:ext uri="{FF2B5EF4-FFF2-40B4-BE49-F238E27FC236}">
                <a16:creationId xmlns:a16="http://schemas.microsoft.com/office/drawing/2014/main" id="{ACF3944E-7B01-4BFC-823C-88B42B4E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080" y="456545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5C26702B-169E-482B-8C89-917D2D7AA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7910" y="5175055"/>
            <a:ext cx="182372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AWS Command Line </a:t>
            </a:r>
            <a:b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Interface (AWS CLI)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B220B17A-7BB7-4E2F-A634-04B4129D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968" y="273665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158B9FF4-43BC-463A-B400-652886282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6148" y="3347525"/>
            <a:ext cx="179451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017D5AAE-2F0E-456C-9F8E-5CA01920B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1987" y="4164091"/>
            <a:ext cx="117498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AWS Services Endpoint</a:t>
            </a: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85299C51-3F53-46A5-BCE8-67FDD88E1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3108288" y="3798331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7FF48E-EED6-4796-BFEB-CD5B474A3690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11157568" y="3041456"/>
            <a:ext cx="1950720" cy="939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294553-9F12-49AD-BE8A-40534C69D0EF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11155680" y="3981212"/>
            <a:ext cx="1952608" cy="8890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22">
            <a:extLst>
              <a:ext uri="{FF2B5EF4-FFF2-40B4-BE49-F238E27FC236}">
                <a16:creationId xmlns:a16="http://schemas.microsoft.com/office/drawing/2014/main" id="{2CC08DC6-919D-40AC-A5C8-CB6FB176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175624" y="3731945"/>
            <a:ext cx="375920" cy="37592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39">
            <a:extLst>
              <a:ext uri="{FF2B5EF4-FFF2-40B4-BE49-F238E27FC236}">
                <a16:creationId xmlns:a16="http://schemas.microsoft.com/office/drawing/2014/main" id="{613E01F2-577E-49D4-B40D-B80ED5C4A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465" y="4178178"/>
            <a:ext cx="858520" cy="240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D47B05-0191-48A9-9EFB-2AF179B70B8C}"/>
              </a:ext>
            </a:extLst>
          </p:cNvPr>
          <p:cNvCxnSpPr>
            <a:stCxn id="20" idx="3"/>
            <a:endCxn id="12" idx="1"/>
          </p:cNvCxnSpPr>
          <p:nvPr/>
        </p:nvCxnSpPr>
        <p:spPr>
          <a:xfrm flipV="1">
            <a:off x="8551544" y="3041455"/>
            <a:ext cx="1996424" cy="8784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2ABAC90-633D-4857-A2E5-8C26E1C9A400}"/>
              </a:ext>
            </a:extLst>
          </p:cNvPr>
          <p:cNvCxnSpPr>
            <a:stCxn id="20" idx="3"/>
            <a:endCxn id="10" idx="1"/>
          </p:cNvCxnSpPr>
          <p:nvPr/>
        </p:nvCxnSpPr>
        <p:spPr>
          <a:xfrm>
            <a:off x="8551544" y="3919905"/>
            <a:ext cx="1994536" cy="950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2D6AFFF-9F74-4C99-B3ED-90C280B5FF57}"/>
              </a:ext>
            </a:extLst>
          </p:cNvPr>
          <p:cNvSpPr txBox="1"/>
          <p:nvPr/>
        </p:nvSpPr>
        <p:spPr>
          <a:xfrm>
            <a:off x="9096435" y="3505940"/>
            <a:ext cx="904754" cy="227755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880" dirty="0">
                <a:latin typeface="Montserrat" panose="00000500000000000000" pitchFamily="2" charset="0"/>
                <a:cs typeface="Arial" panose="020B0604020202020204" pitchFamily="34" charset="0"/>
              </a:rPr>
              <a:t>Passwords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0F21A5-B641-4E6D-BC64-6387CB5C9CC7}"/>
              </a:ext>
            </a:extLst>
          </p:cNvPr>
          <p:cNvSpPr txBox="1"/>
          <p:nvPr/>
        </p:nvSpPr>
        <p:spPr>
          <a:xfrm>
            <a:off x="8883616" y="4374639"/>
            <a:ext cx="1296705" cy="363176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880" dirty="0">
                <a:latin typeface="Montserrat" panose="00000500000000000000" pitchFamily="2" charset="0"/>
                <a:cs typeface="Arial" panose="020B0604020202020204" pitchFamily="34" charset="0"/>
              </a:rPr>
              <a:t>Access key / Secret Access key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5EE1DE6-7AEC-4706-B722-238073C3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615" y="6023654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5">
            <a:extLst>
              <a:ext uri="{FF2B5EF4-FFF2-40B4-BE49-F238E27FC236}">
                <a16:creationId xmlns:a16="http://schemas.microsoft.com/office/drawing/2014/main" id="{2DD54E51-C2FE-453B-BAAC-53B585D5B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6845" y="6634523"/>
            <a:ext cx="176149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AWS Tools</a:t>
            </a:r>
            <a:b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and SDKs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52ABEE-C7B1-425E-BAD7-D18AAE310AD8}"/>
              </a:ext>
            </a:extLst>
          </p:cNvPr>
          <p:cNvSpPr txBox="1"/>
          <p:nvPr/>
        </p:nvSpPr>
        <p:spPr>
          <a:xfrm>
            <a:off x="8968945" y="6156098"/>
            <a:ext cx="1296705" cy="363176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880" dirty="0">
                <a:latin typeface="Montserrat" panose="00000500000000000000" pitchFamily="2" charset="0"/>
                <a:cs typeface="Arial" panose="020B0604020202020204" pitchFamily="34" charset="0"/>
              </a:rPr>
              <a:t>Access key / Secret Access key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86432172-9B42-451D-BEF6-4F31B6B3154A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11189216" y="3981212"/>
            <a:ext cx="1919073" cy="23472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1CCC53-19E9-4614-A7E5-0F244E3010FA}"/>
              </a:ext>
            </a:extLst>
          </p:cNvPr>
          <p:cNvCxnSpPr>
            <a:stCxn id="25" idx="3"/>
            <a:endCxn id="23" idx="1"/>
          </p:cNvCxnSpPr>
          <p:nvPr/>
        </p:nvCxnSpPr>
        <p:spPr>
          <a:xfrm flipV="1">
            <a:off x="10265650" y="6328454"/>
            <a:ext cx="313965" cy="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8">
            <a:extLst>
              <a:ext uri="{FF2B5EF4-FFF2-40B4-BE49-F238E27FC236}">
                <a16:creationId xmlns:a16="http://schemas.microsoft.com/office/drawing/2014/main" id="{E8E6A5A0-BF6D-40C1-AA57-EF1E04EE0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305" y="6511334"/>
            <a:ext cx="1209040" cy="240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60" dirty="0">
                <a:latin typeface="Montserrat" panose="00000500000000000000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Apps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337BC5BA-213D-4206-90E8-35DE9C68A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206945" y="6145574"/>
            <a:ext cx="365760" cy="3657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A50F63-F561-4ADE-9C1C-18C2221884AB}"/>
              </a:ext>
            </a:extLst>
          </p:cNvPr>
          <p:cNvSpPr/>
          <p:nvPr/>
        </p:nvSpPr>
        <p:spPr>
          <a:xfrm>
            <a:off x="8806180" y="5723695"/>
            <a:ext cx="2877922" cy="143640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</p:spTree>
    <p:extLst>
      <p:ext uri="{BB962C8B-B14F-4D97-AF65-F5344CB8AC3E}">
        <p14:creationId xmlns:p14="http://schemas.microsoft.com/office/powerpoint/2010/main" val="92918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897" b="20495"/>
          <a:stretch>
            <a:fillRect/>
          </a:stretch>
        </p:blipFill>
        <p:spPr>
          <a:xfrm>
            <a:off x="-123717" y="-553167"/>
            <a:ext cx="14877834" cy="54809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2960" y="4276617"/>
            <a:ext cx="13075920" cy="1230846"/>
            <a:chOff x="0" y="0"/>
            <a:chExt cx="2993618" cy="907639"/>
          </a:xfrm>
          <a:solidFill>
            <a:srgbClr val="F7991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993618" cy="907639"/>
            </a:xfrm>
            <a:custGeom>
              <a:avLst/>
              <a:gdLst/>
              <a:ahLst/>
              <a:cxnLst/>
              <a:rect l="l" t="t" r="r" b="b"/>
              <a:pathLst>
                <a:path w="2993618" h="907639">
                  <a:moveTo>
                    <a:pt x="2869158" y="907639"/>
                  </a:moveTo>
                  <a:lnTo>
                    <a:pt x="124460" y="907639"/>
                  </a:lnTo>
                  <a:cubicBezTo>
                    <a:pt x="55880" y="907639"/>
                    <a:pt x="0" y="851759"/>
                    <a:pt x="0" y="7831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3179"/>
                  </a:lnTo>
                  <a:cubicBezTo>
                    <a:pt x="2993618" y="851759"/>
                    <a:pt x="2937739" y="907639"/>
                    <a:pt x="2869158" y="907639"/>
                  </a:cubicBez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algn="ctr"/>
              <a:r>
                <a:rPr lang="en-US" sz="3200" dirty="0" err="1">
                  <a:latin typeface="Montserrat" panose="00000500000000000000" pitchFamily="2" charset="0"/>
                </a:rPr>
                <a:t>Tối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vi-VN" sz="3200" dirty="0">
                  <a:latin typeface="Montserrat" panose="00000500000000000000" pitchFamily="2" charset="0"/>
                </a:rPr>
                <a:t>ư</a:t>
              </a:r>
              <a:r>
                <a:rPr lang="en-US" sz="3200" dirty="0">
                  <a:latin typeface="Montserrat" panose="00000500000000000000" pitchFamily="2" charset="0"/>
                </a:rPr>
                <a:t>u </a:t>
              </a:r>
              <a:r>
                <a:rPr lang="en-US" sz="3200" dirty="0" err="1">
                  <a:latin typeface="Montserrat" panose="00000500000000000000" pitchFamily="2" charset="0"/>
                </a:rPr>
                <a:t>hóa</a:t>
              </a:r>
              <a:r>
                <a:rPr lang="en-US" sz="3200" dirty="0">
                  <a:latin typeface="Montserrat" panose="00000500000000000000" pitchFamily="2" charset="0"/>
                </a:rPr>
                <a:t> chi </a:t>
              </a:r>
              <a:r>
                <a:rPr lang="en-US" sz="3200" dirty="0" err="1">
                  <a:latin typeface="Montserrat" panose="00000500000000000000" pitchFamily="2" charset="0"/>
                </a:rPr>
                <a:t>phí</a:t>
              </a:r>
              <a:r>
                <a:rPr lang="en-US" sz="3200" dirty="0">
                  <a:latin typeface="Montserrat" panose="00000500000000000000" pitchFamily="2" charset="0"/>
                </a:rPr>
                <a:t> trên AWS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58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13760098" cy="540271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2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 err="1">
                <a:latin typeface="Montserrat" panose="00000500000000000000" pitchFamily="2" charset="0"/>
              </a:rPr>
              <a:t>Lựa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chọn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cấu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hình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tài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nguyên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tính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toán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và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nơi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lưu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trữ</a:t>
            </a:r>
            <a:r>
              <a:rPr lang="en-US" sz="2240" dirty="0">
                <a:latin typeface="Montserrat" panose="00000500000000000000" pitchFamily="2" charset="0"/>
              </a:rPr>
              <a:t> dữ liệu </a:t>
            </a:r>
            <a:r>
              <a:rPr lang="en-US" sz="2240" dirty="0" err="1">
                <a:latin typeface="Montserrat" panose="00000500000000000000" pitchFamily="2" charset="0"/>
              </a:rPr>
              <a:t>phù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hợp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 err="1">
                <a:latin typeface="Montserrat" panose="00000500000000000000" pitchFamily="2" charset="0"/>
              </a:rPr>
              <a:t>Tận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phương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thức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thanh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toán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giảm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giá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như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reserved instance </a:t>
            </a:r>
            <a:r>
              <a:rPr lang="en-US" sz="2240" dirty="0">
                <a:latin typeface="Montserrat" panose="00000500000000000000" pitchFamily="2" charset="0"/>
              </a:rPr>
              <a:t>,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saving plan</a:t>
            </a:r>
            <a:r>
              <a:rPr lang="en-US" sz="2240" dirty="0">
                <a:latin typeface="Montserrat" panose="00000500000000000000" pitchFamily="2" charset="0"/>
              </a:rPr>
              <a:t>,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spot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 err="1">
                <a:latin typeface="Montserrat" panose="00000500000000000000" pitchFamily="2" charset="0"/>
              </a:rPr>
              <a:t>Xóa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tài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nguyên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không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, </a:t>
            </a:r>
            <a:r>
              <a:rPr lang="en-US" sz="2240" dirty="0" err="1">
                <a:latin typeface="Montserrat" panose="00000500000000000000" pitchFamily="2" charset="0"/>
              </a:rPr>
              <a:t>bật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tắt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tự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động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tài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nguyên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không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cần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chạy</a:t>
            </a:r>
            <a:r>
              <a:rPr lang="en-US" sz="2240" dirty="0">
                <a:latin typeface="Montserrat" panose="00000500000000000000" pitchFamily="2" charset="0"/>
              </a:rPr>
              <a:t> 24/7.</a:t>
            </a:r>
          </a:p>
          <a:p>
            <a:pPr marL="228600" indent="-228600">
              <a:lnSpc>
                <a:spcPct val="2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 err="1">
                <a:latin typeface="Montserrat" panose="00000500000000000000" pitchFamily="2" charset="0"/>
              </a:rPr>
              <a:t>Tận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dịch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vụ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serverless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Tối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vi-VN" sz="2560" dirty="0">
                <a:latin typeface="Montserrat" panose="00000500000000000000" pitchFamily="2" charset="0"/>
              </a:rPr>
              <a:t>ư</a:t>
            </a:r>
            <a:r>
              <a:rPr lang="en-US" sz="2560" dirty="0">
                <a:latin typeface="Montserrat" panose="00000500000000000000" pitchFamily="2" charset="0"/>
              </a:rPr>
              <a:t>u </a:t>
            </a:r>
            <a:r>
              <a:rPr lang="en-US" sz="2560" dirty="0" err="1">
                <a:latin typeface="Montserrat" panose="00000500000000000000" pitchFamily="2" charset="0"/>
              </a:rPr>
              <a:t>hóa</a:t>
            </a:r>
            <a:r>
              <a:rPr lang="en-US" sz="2560" dirty="0">
                <a:latin typeface="Montserrat" panose="00000500000000000000" pitchFamily="2" charset="0"/>
              </a:rPr>
              <a:t> chi </a:t>
            </a:r>
            <a:r>
              <a:rPr lang="en-US" sz="2560" dirty="0" err="1">
                <a:latin typeface="Montserrat" panose="00000500000000000000" pitchFamily="2" charset="0"/>
              </a:rPr>
              <a:t>phí</a:t>
            </a:r>
            <a:r>
              <a:rPr lang="en-US" sz="2560" dirty="0">
                <a:latin typeface="Montserrat" panose="00000500000000000000" pitchFamily="2" charset="0"/>
              </a:rPr>
              <a:t> trên AWS</a:t>
            </a:r>
          </a:p>
        </p:txBody>
      </p:sp>
    </p:spTree>
    <p:extLst>
      <p:ext uri="{BB962C8B-B14F-4D97-AF65-F5344CB8AC3E}">
        <p14:creationId xmlns:p14="http://schemas.microsoft.com/office/powerpoint/2010/main" val="18741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Hình ảnh 22">
            <a:extLst>
              <a:ext uri="{FF2B5EF4-FFF2-40B4-BE49-F238E27FC236}">
                <a16:creationId xmlns:a16="http://schemas.microsoft.com/office/drawing/2014/main" id="{741F56F1-E856-4678-8169-B387C703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399"/>
            <a:ext cx="4937760" cy="84859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68748" y="518160"/>
            <a:ext cx="899976" cy="883878"/>
            <a:chOff x="0" y="0"/>
            <a:chExt cx="672428" cy="660400"/>
          </a:xfrm>
          <a:solidFill>
            <a:srgbClr val="F7991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2304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68748" y="2054170"/>
            <a:ext cx="899976" cy="883878"/>
            <a:chOff x="0" y="0"/>
            <a:chExt cx="672428" cy="660400"/>
          </a:xfrm>
          <a:solidFill>
            <a:srgbClr val="F7991F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2304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8748" y="3590179"/>
            <a:ext cx="899976" cy="883878"/>
            <a:chOff x="0" y="0"/>
            <a:chExt cx="672428" cy="660400"/>
          </a:xfrm>
          <a:solidFill>
            <a:srgbClr val="F7991F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2304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99967" y="791448"/>
            <a:ext cx="437538" cy="3373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99967" y="2327457"/>
            <a:ext cx="437538" cy="3373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99967" y="3863467"/>
            <a:ext cx="437538" cy="337302"/>
          </a:xfrm>
          <a:prstGeom prst="rect">
            <a:avLst/>
          </a:prstGeom>
        </p:spPr>
      </p:pic>
      <p:grpSp>
        <p:nvGrpSpPr>
          <p:cNvPr id="26" name="Group 7">
            <a:extLst>
              <a:ext uri="{FF2B5EF4-FFF2-40B4-BE49-F238E27FC236}">
                <a16:creationId xmlns:a16="http://schemas.microsoft.com/office/drawing/2014/main" id="{36084A7B-AB0E-4D26-A062-DAAD40DB88B2}"/>
              </a:ext>
            </a:extLst>
          </p:cNvPr>
          <p:cNvGrpSpPr/>
          <p:nvPr/>
        </p:nvGrpSpPr>
        <p:grpSpPr>
          <a:xfrm>
            <a:off x="4468748" y="5122957"/>
            <a:ext cx="899976" cy="883878"/>
            <a:chOff x="0" y="0"/>
            <a:chExt cx="672428" cy="660400"/>
          </a:xfrm>
          <a:solidFill>
            <a:srgbClr val="F7991F"/>
          </a:solidFill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163A71A-F65E-4668-B83B-1E0184534CB3}"/>
                </a:ext>
              </a:extLst>
            </p:cNvPr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2304"/>
            </a:p>
          </p:txBody>
        </p:sp>
      </p:grpSp>
      <p:pic>
        <p:nvPicPr>
          <p:cNvPr id="28" name="Picture 11">
            <a:extLst>
              <a:ext uri="{FF2B5EF4-FFF2-40B4-BE49-F238E27FC236}">
                <a16:creationId xmlns:a16="http://schemas.microsoft.com/office/drawing/2014/main" id="{E9670FA3-133C-4A48-A53F-64C78D27E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99967" y="5396245"/>
            <a:ext cx="437538" cy="337302"/>
          </a:xfrm>
          <a:prstGeom prst="rect">
            <a:avLst/>
          </a:prstGeom>
        </p:spPr>
      </p:pic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773997C7-1D94-4070-81E5-7B6F50C9F9B0}"/>
              </a:ext>
            </a:extLst>
          </p:cNvPr>
          <p:cNvSpPr/>
          <p:nvPr/>
        </p:nvSpPr>
        <p:spPr>
          <a:xfrm>
            <a:off x="5913120" y="518160"/>
            <a:ext cx="7985760" cy="883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Điện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toán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đám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mây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gì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?</a:t>
            </a: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810469CF-2D15-4C6E-BEC2-604F26F7CF1D}"/>
              </a:ext>
            </a:extLst>
          </p:cNvPr>
          <p:cNvSpPr/>
          <p:nvPr/>
        </p:nvSpPr>
        <p:spPr>
          <a:xfrm>
            <a:off x="5890661" y="2054169"/>
            <a:ext cx="7985760" cy="883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Hạ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tầng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toàn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cầu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AWS</a:t>
            </a:r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06824850-A9D3-4842-BA3A-79034249D733}"/>
              </a:ext>
            </a:extLst>
          </p:cNvPr>
          <p:cNvSpPr/>
          <p:nvPr/>
        </p:nvSpPr>
        <p:spPr>
          <a:xfrm>
            <a:off x="5913120" y="3575741"/>
            <a:ext cx="7985760" cy="883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Công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cụ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AWS services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7570B8CD-FE2D-4FF9-8149-4A17B60E9E2F}"/>
              </a:ext>
            </a:extLst>
          </p:cNvPr>
          <p:cNvSpPr txBox="1"/>
          <p:nvPr/>
        </p:nvSpPr>
        <p:spPr>
          <a:xfrm>
            <a:off x="182880" y="7781083"/>
            <a:ext cx="731520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36"/>
              </a:lnSpc>
            </a:pPr>
            <a:r>
              <a:rPr lang="en-US" sz="1440" spc="-81" dirty="0">
                <a:solidFill>
                  <a:schemeClr val="bg1"/>
                </a:solidFill>
                <a:latin typeface="League Spartan"/>
              </a:rPr>
              <a:t>NEO training centre</a:t>
            </a: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42742324-1494-4193-9DD7-73F08FBDD564}"/>
              </a:ext>
            </a:extLst>
          </p:cNvPr>
          <p:cNvSpPr/>
          <p:nvPr/>
        </p:nvSpPr>
        <p:spPr>
          <a:xfrm>
            <a:off x="5890661" y="5122957"/>
            <a:ext cx="7985760" cy="883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Tối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vi-VN" dirty="0">
                <a:solidFill>
                  <a:schemeClr val="tx1"/>
                </a:solidFill>
                <a:latin typeface="Montserrat" panose="00000500000000000000" pitchFamily="2" charset="0"/>
              </a:rPr>
              <a:t>ư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u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hóa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chi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phí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trên AWS</a:t>
            </a:r>
          </a:p>
        </p:txBody>
      </p:sp>
      <p:grpSp>
        <p:nvGrpSpPr>
          <p:cNvPr id="25" name="Group 7">
            <a:extLst>
              <a:ext uri="{FF2B5EF4-FFF2-40B4-BE49-F238E27FC236}">
                <a16:creationId xmlns:a16="http://schemas.microsoft.com/office/drawing/2014/main" id="{2EFE804E-A303-4A72-9EE4-544EF715A39E}"/>
              </a:ext>
            </a:extLst>
          </p:cNvPr>
          <p:cNvGrpSpPr/>
          <p:nvPr/>
        </p:nvGrpSpPr>
        <p:grpSpPr>
          <a:xfrm>
            <a:off x="4491207" y="6670435"/>
            <a:ext cx="899976" cy="883878"/>
            <a:chOff x="0" y="0"/>
            <a:chExt cx="672428" cy="660400"/>
          </a:xfrm>
          <a:solidFill>
            <a:srgbClr val="F7991F"/>
          </a:solidFill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1E999B41-2189-437A-9401-1BDBA0163CFF}"/>
                </a:ext>
              </a:extLst>
            </p:cNvPr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2304"/>
            </a:p>
          </p:txBody>
        </p:sp>
      </p:grpSp>
      <p:pic>
        <p:nvPicPr>
          <p:cNvPr id="30" name="Picture 11">
            <a:extLst>
              <a:ext uri="{FF2B5EF4-FFF2-40B4-BE49-F238E27FC236}">
                <a16:creationId xmlns:a16="http://schemas.microsoft.com/office/drawing/2014/main" id="{3697F8B4-F7CF-40E0-A409-06231B10E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722426" y="6943723"/>
            <a:ext cx="437538" cy="337302"/>
          </a:xfrm>
          <a:prstGeom prst="rect">
            <a:avLst/>
          </a:prstGeom>
        </p:spPr>
      </p:pic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B599CD2C-FA2D-46ED-A1F2-C0F208CEB746}"/>
              </a:ext>
            </a:extLst>
          </p:cNvPr>
          <p:cNvSpPr/>
          <p:nvPr/>
        </p:nvSpPr>
        <p:spPr>
          <a:xfrm>
            <a:off x="5913120" y="6670435"/>
            <a:ext cx="7985760" cy="883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Làm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AWS Support</a:t>
            </a:r>
          </a:p>
        </p:txBody>
      </p:sp>
    </p:spTree>
    <p:extLst>
      <p:ext uri="{BB962C8B-B14F-4D97-AF65-F5344CB8AC3E}">
        <p14:creationId xmlns:p14="http://schemas.microsoft.com/office/powerpoint/2010/main" val="1870530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13760098" cy="540271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2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>
                <a:solidFill>
                  <a:srgbClr val="00B050"/>
                </a:solidFill>
                <a:latin typeface="Montserrat" panose="00000500000000000000" pitchFamily="2" charset="0"/>
              </a:rPr>
              <a:t>Thiết kế </a:t>
            </a:r>
            <a:r>
              <a:rPr lang="en-US" sz="2240" dirty="0" err="1">
                <a:solidFill>
                  <a:srgbClr val="00B050"/>
                </a:solidFill>
                <a:latin typeface="Montserrat" panose="00000500000000000000" pitchFamily="2" charset="0"/>
              </a:rPr>
              <a:t>kiến</a:t>
            </a:r>
            <a:r>
              <a:rPr lang="en-US" sz="2240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00B050"/>
                </a:solidFill>
                <a:latin typeface="Montserrat" panose="00000500000000000000" pitchFamily="2" charset="0"/>
              </a:rPr>
              <a:t>trúc</a:t>
            </a:r>
            <a:r>
              <a:rPr lang="en-US" sz="2240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00B050"/>
                </a:solidFill>
                <a:latin typeface="Montserrat" panose="00000500000000000000" pitchFamily="2" charset="0"/>
              </a:rPr>
              <a:t>tối</a:t>
            </a:r>
            <a:r>
              <a:rPr lang="en-US" sz="2240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00B050"/>
                </a:solidFill>
                <a:latin typeface="Montserrat" panose="00000500000000000000" pitchFamily="2" charset="0"/>
              </a:rPr>
              <a:t>ưu</a:t>
            </a:r>
            <a:r>
              <a:rPr lang="en-US" sz="2240" dirty="0">
                <a:solidFill>
                  <a:srgbClr val="00B050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>
                <a:latin typeface="Montserrat" panose="00000500000000000000" pitchFamily="2" charset="0"/>
              </a:rPr>
              <a:t>giải </a:t>
            </a:r>
            <a:r>
              <a:rPr lang="en-US" sz="2240" dirty="0" err="1">
                <a:latin typeface="Montserrat" panose="00000500000000000000" pitchFamily="2" charset="0"/>
              </a:rPr>
              <a:t>quyết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yêu</a:t>
            </a:r>
            <a:r>
              <a:rPr lang="en-US" sz="2240" dirty="0">
                <a:latin typeface="Montserrat" panose="00000500000000000000" pitchFamily="2" charset="0"/>
              </a:rPr>
              <a:t> cầu </a:t>
            </a:r>
            <a:r>
              <a:rPr lang="en-US" sz="2240" dirty="0" err="1">
                <a:latin typeface="Montserrat" panose="00000500000000000000" pitchFamily="2" charset="0"/>
              </a:rPr>
              <a:t>đề</a:t>
            </a:r>
            <a:r>
              <a:rPr lang="en-US" sz="2240" dirty="0">
                <a:latin typeface="Montserrat" panose="00000500000000000000" pitchFamily="2" charset="0"/>
              </a:rPr>
              <a:t> ra.</a:t>
            </a:r>
          </a:p>
          <a:p>
            <a:pPr marL="228600" indent="-228600">
              <a:lnSpc>
                <a:spcPct val="2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 err="1">
                <a:latin typeface="Montserrat" panose="00000500000000000000" pitchFamily="2" charset="0"/>
              </a:rPr>
              <a:t>Cài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đặt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và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AWS Budget.</a:t>
            </a:r>
          </a:p>
          <a:p>
            <a:pPr marL="228600" indent="-228600">
              <a:lnSpc>
                <a:spcPct val="2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 err="1">
                <a:latin typeface="Montserrat" panose="00000500000000000000" pitchFamily="2" charset="0"/>
              </a:rPr>
              <a:t>Quản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lý</a:t>
            </a:r>
            <a:r>
              <a:rPr lang="en-US" sz="2240" dirty="0">
                <a:latin typeface="Montserrat" panose="00000500000000000000" pitchFamily="2" charset="0"/>
              </a:rPr>
              <a:t> chi </a:t>
            </a:r>
            <a:r>
              <a:rPr lang="en-US" sz="2240" dirty="0" err="1">
                <a:latin typeface="Montserrat" panose="00000500000000000000" pitchFamily="2" charset="0"/>
              </a:rPr>
              <a:t>phí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theo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phòng</a:t>
            </a:r>
            <a:r>
              <a:rPr lang="en-US" sz="2240" dirty="0">
                <a:latin typeface="Montserrat" panose="00000500000000000000" pitchFamily="2" charset="0"/>
              </a:rPr>
              <a:t> ban / </a:t>
            </a:r>
            <a:r>
              <a:rPr lang="en-US" sz="2240" dirty="0" err="1">
                <a:latin typeface="Montserrat" panose="00000500000000000000" pitchFamily="2" charset="0"/>
              </a:rPr>
              <a:t>ứng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với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cost allocation tag</a:t>
            </a:r>
            <a:r>
              <a:rPr lang="en-US" sz="2240" dirty="0">
                <a:solidFill>
                  <a:prstClr val="white"/>
                </a:solidFill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Liên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tục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theo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dõi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và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tối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ưu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hóa</a:t>
            </a:r>
            <a:r>
              <a:rPr lang="en-US" sz="2240" dirty="0">
                <a:latin typeface="Montserrat" panose="00000500000000000000" pitchFamily="2" charset="0"/>
              </a:rPr>
              <a:t> chi </a:t>
            </a:r>
            <a:r>
              <a:rPr lang="en-US" sz="2240" dirty="0" err="1">
                <a:latin typeface="Montserrat" panose="00000500000000000000" pitchFamily="2" charset="0"/>
              </a:rPr>
              <a:t>phí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Tối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vi-VN" sz="2560" dirty="0">
                <a:latin typeface="Montserrat" panose="00000500000000000000" pitchFamily="2" charset="0"/>
              </a:rPr>
              <a:t>ư</a:t>
            </a:r>
            <a:r>
              <a:rPr lang="en-US" sz="2560" dirty="0">
                <a:latin typeface="Montserrat" panose="00000500000000000000" pitchFamily="2" charset="0"/>
              </a:rPr>
              <a:t>u </a:t>
            </a:r>
            <a:r>
              <a:rPr lang="en-US" sz="2560" dirty="0" err="1">
                <a:latin typeface="Montserrat" panose="00000500000000000000" pitchFamily="2" charset="0"/>
              </a:rPr>
              <a:t>hóa</a:t>
            </a:r>
            <a:r>
              <a:rPr lang="en-US" sz="2560" dirty="0">
                <a:latin typeface="Montserrat" panose="00000500000000000000" pitchFamily="2" charset="0"/>
              </a:rPr>
              <a:t> chi </a:t>
            </a:r>
            <a:r>
              <a:rPr lang="en-US" sz="2560" dirty="0" err="1">
                <a:latin typeface="Montserrat" panose="00000500000000000000" pitchFamily="2" charset="0"/>
              </a:rPr>
              <a:t>phí</a:t>
            </a:r>
            <a:r>
              <a:rPr lang="en-US" sz="2560" dirty="0">
                <a:latin typeface="Montserrat" panose="00000500000000000000" pitchFamily="2" charset="0"/>
              </a:rPr>
              <a:t> trên AWS</a:t>
            </a:r>
          </a:p>
        </p:txBody>
      </p:sp>
    </p:spTree>
    <p:extLst>
      <p:ext uri="{BB962C8B-B14F-4D97-AF65-F5344CB8AC3E}">
        <p14:creationId xmlns:p14="http://schemas.microsoft.com/office/powerpoint/2010/main" val="86841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5E039F77-11C6-446D-9565-DAF1DDF2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63" y="2310206"/>
            <a:ext cx="6153395" cy="4376760"/>
          </a:xfrm>
          <a:prstGeom prst="rect">
            <a:avLst/>
          </a:prstGeom>
        </p:spPr>
      </p:pic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  <a:buClr>
                <a:srgbClr val="FFC000"/>
              </a:buClr>
            </a:pPr>
            <a:r>
              <a:rPr lang="en-US" sz="2240" dirty="0">
                <a:solidFill>
                  <a:srgbClr val="007CB6"/>
                </a:solidFill>
                <a:latin typeface="Montserrat" panose="00000500000000000000" pitchFamily="2" charset="0"/>
              </a:rPr>
              <a:t>https://calculator.aws/#/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Cho </a:t>
            </a:r>
            <a:r>
              <a:rPr lang="en-US" sz="2240" dirty="0" err="1">
                <a:latin typeface="Montserrat" panose="00000500000000000000" pitchFamily="2" charset="0"/>
              </a:rPr>
              <a:t>phép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tạo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estimate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dịch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vụ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thông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thể</a:t>
            </a:r>
            <a:r>
              <a:rPr lang="en-US" sz="2240" dirty="0">
                <a:latin typeface="Montserrat" panose="00000500000000000000" pitchFamily="2" charset="0"/>
              </a:rPr>
              <a:t> chia </a:t>
            </a:r>
            <a:r>
              <a:rPr lang="en-US" sz="2240" dirty="0" err="1">
                <a:latin typeface="Montserrat" panose="00000500000000000000" pitchFamily="2" charset="0"/>
              </a:rPr>
              <a:t>sẻ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estimate </a:t>
            </a:r>
            <a:r>
              <a:rPr lang="en-US" sz="2240" dirty="0" err="1">
                <a:latin typeface="Montserrat" panose="00000500000000000000" pitchFamily="2" charset="0"/>
              </a:rPr>
              <a:t>cho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người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khác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Chi </a:t>
            </a:r>
            <a:r>
              <a:rPr lang="en-US" sz="2240" dirty="0" err="1">
                <a:latin typeface="Montserrat" panose="00000500000000000000" pitchFamily="2" charset="0"/>
              </a:rPr>
              <a:t>phí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sẽ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khác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biệt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theo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từng</a:t>
            </a:r>
            <a:r>
              <a:rPr lang="en-US" sz="2240" dirty="0">
                <a:latin typeface="Montserrat" panose="00000500000000000000" pitchFamily="2" charset="0"/>
              </a:rPr>
              <a:t> Region.</a:t>
            </a:r>
          </a:p>
          <a:p>
            <a:pPr>
              <a:lnSpc>
                <a:spcPct val="200000"/>
              </a:lnSpc>
              <a:spcBef>
                <a:spcPts val="0"/>
              </a:spcBef>
              <a:buClr>
                <a:srgbClr val="FFC000"/>
              </a:buClr>
              <a:defRPr/>
            </a:pPr>
            <a:endParaRPr lang="en-US" sz="2240" dirty="0">
              <a:latin typeface="Montserrat" panose="00000500000000000000" pitchFamily="2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Công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cụ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tính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toán</a:t>
            </a:r>
            <a:r>
              <a:rPr lang="en-US" sz="2560" dirty="0">
                <a:latin typeface="Montserrat" panose="00000500000000000000" pitchFamily="2" charset="0"/>
              </a:rPr>
              <a:t> chi </a:t>
            </a:r>
            <a:r>
              <a:rPr lang="en-US" sz="2560" dirty="0" err="1">
                <a:latin typeface="Montserrat" panose="00000500000000000000" pitchFamily="2" charset="0"/>
              </a:rPr>
              <a:t>phí</a:t>
            </a:r>
            <a:endParaRPr lang="en-US" sz="256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897" b="20495"/>
          <a:stretch>
            <a:fillRect/>
          </a:stretch>
        </p:blipFill>
        <p:spPr>
          <a:xfrm>
            <a:off x="-123717" y="-553167"/>
            <a:ext cx="14877834" cy="54809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2960" y="4276617"/>
            <a:ext cx="13075920" cy="1230846"/>
            <a:chOff x="0" y="0"/>
            <a:chExt cx="2993618" cy="907639"/>
          </a:xfrm>
          <a:solidFill>
            <a:srgbClr val="F7991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993618" cy="907639"/>
            </a:xfrm>
            <a:custGeom>
              <a:avLst/>
              <a:gdLst/>
              <a:ahLst/>
              <a:cxnLst/>
              <a:rect l="l" t="t" r="r" b="b"/>
              <a:pathLst>
                <a:path w="2993618" h="907639">
                  <a:moveTo>
                    <a:pt x="2869158" y="907639"/>
                  </a:moveTo>
                  <a:lnTo>
                    <a:pt x="124460" y="907639"/>
                  </a:lnTo>
                  <a:cubicBezTo>
                    <a:pt x="55880" y="907639"/>
                    <a:pt x="0" y="851759"/>
                    <a:pt x="0" y="7831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3179"/>
                  </a:lnTo>
                  <a:cubicBezTo>
                    <a:pt x="2993618" y="851759"/>
                    <a:pt x="2937739" y="907639"/>
                    <a:pt x="2869158" y="907639"/>
                  </a:cubicBez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algn="ctr"/>
              <a:r>
                <a:rPr lang="en-US" sz="3200" dirty="0">
                  <a:latin typeface="Montserrat" panose="00000500000000000000" pitchFamily="2" charset="0"/>
                </a:rPr>
                <a:t>Làm </a:t>
              </a:r>
              <a:r>
                <a:rPr lang="en-US" sz="3200" dirty="0" err="1">
                  <a:latin typeface="Montserrat" panose="00000500000000000000" pitchFamily="2" charset="0"/>
                </a:rPr>
                <a:t>việc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với</a:t>
              </a:r>
              <a:r>
                <a:rPr lang="en-US" sz="3200" dirty="0">
                  <a:latin typeface="Montserrat" panose="00000500000000000000" pitchFamily="2" charset="0"/>
                </a:rPr>
                <a:t> AWS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262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13760098" cy="5402715"/>
          </a:xfrm>
        </p:spPr>
        <p:txBody>
          <a:bodyPr>
            <a:noAutofit/>
          </a:bodyPr>
          <a:lstStyle/>
          <a:p>
            <a:pPr marL="228600" indent="-228600">
              <a:lnSpc>
                <a:spcPct val="2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240" dirty="0">
                <a:latin typeface="Montserrat" panose="00000500000000000000" pitchFamily="2" charset="0"/>
              </a:rPr>
              <a:t>AWS </a:t>
            </a: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4 </a:t>
            </a:r>
            <a:r>
              <a:rPr lang="en-US" sz="2240" dirty="0" err="1">
                <a:latin typeface="Montserrat" panose="00000500000000000000" pitchFamily="2" charset="0"/>
              </a:rPr>
              <a:t>gói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hỗ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trợ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chính</a:t>
            </a:r>
            <a:endParaRPr lang="en-US" sz="2240" dirty="0">
              <a:latin typeface="Montserrat" panose="00000500000000000000" pitchFamily="2" charset="0"/>
            </a:endParaRPr>
          </a:p>
          <a:p>
            <a:pPr marL="594360" lvl="1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Basic ( Explore ) </a:t>
            </a:r>
          </a:p>
          <a:p>
            <a:pPr marL="594360" lvl="1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Developer ( Test / Dev )</a:t>
            </a:r>
          </a:p>
          <a:p>
            <a:pPr marL="594360" lvl="1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Business ( Production )</a:t>
            </a:r>
          </a:p>
          <a:p>
            <a:pPr marL="594360" lvl="1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Enterprise ( Large Enterprise )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thể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nâng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cấp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gói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hỗ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trợ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trong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thời</a:t>
            </a:r>
            <a:r>
              <a:rPr lang="en-US" sz="2240" dirty="0">
                <a:latin typeface="Montserrat" panose="00000500000000000000" pitchFamily="2" charset="0"/>
              </a:rPr>
              <a:t> gian </a:t>
            </a:r>
            <a:r>
              <a:rPr lang="en-US" sz="2240" dirty="0" err="1">
                <a:latin typeface="Montserrat" panose="00000500000000000000" pitchFamily="2" charset="0"/>
              </a:rPr>
              <a:t>ngắn</a:t>
            </a:r>
            <a:r>
              <a:rPr lang="en-US" sz="2240" dirty="0">
                <a:latin typeface="Montserrat" panose="00000500000000000000" pitchFamily="2" charset="0"/>
              </a:rPr>
              <a:t>  </a:t>
            </a:r>
            <a:r>
              <a:rPr lang="en-US" sz="2240" dirty="0" err="1">
                <a:latin typeface="Montserrat" panose="00000500000000000000" pitchFamily="2" charset="0"/>
              </a:rPr>
              <a:t>để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đẩy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nhanh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tố</a:t>
            </a:r>
            <a:r>
              <a:rPr lang="en-US" sz="2240" dirty="0">
                <a:latin typeface="Montserrat" panose="00000500000000000000" pitchFamily="2" charset="0"/>
              </a:rPr>
              <a:t>c </a:t>
            </a:r>
            <a:r>
              <a:rPr lang="en-US" sz="2240" dirty="0" err="1">
                <a:latin typeface="Montserrat" panose="00000500000000000000" pitchFamily="2" charset="0"/>
              </a:rPr>
              <a:t>độ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hỗ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trợ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khi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sự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cố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quan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trọng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cần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xử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lý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nhanh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>
                <a:latin typeface="Montserrat" panose="00000500000000000000" pitchFamily="2" charset="0"/>
              </a:rPr>
              <a:t>Làm </a:t>
            </a:r>
            <a:r>
              <a:rPr lang="en-US" sz="2560" dirty="0" err="1">
                <a:latin typeface="Montserrat" panose="00000500000000000000" pitchFamily="2" charset="0"/>
              </a:rPr>
              <a:t>việc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với</a:t>
            </a:r>
            <a:r>
              <a:rPr lang="en-US" sz="2560" dirty="0">
                <a:latin typeface="Montserrat" panose="00000500000000000000" pitchFamily="2" charset="0"/>
              </a:rPr>
              <a:t> AWS Support</a:t>
            </a:r>
          </a:p>
        </p:txBody>
      </p:sp>
    </p:spTree>
    <p:extLst>
      <p:ext uri="{BB962C8B-B14F-4D97-AF65-F5344CB8AC3E}">
        <p14:creationId xmlns:p14="http://schemas.microsoft.com/office/powerpoint/2010/main" val="304553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897" b="20495"/>
          <a:stretch>
            <a:fillRect/>
          </a:stretch>
        </p:blipFill>
        <p:spPr>
          <a:xfrm>
            <a:off x="-123717" y="-553167"/>
            <a:ext cx="14877834" cy="54809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2960" y="4276617"/>
            <a:ext cx="13075920" cy="1230846"/>
            <a:chOff x="0" y="0"/>
            <a:chExt cx="2993618" cy="907639"/>
          </a:xfrm>
          <a:solidFill>
            <a:srgbClr val="F7991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993618" cy="907639"/>
            </a:xfrm>
            <a:custGeom>
              <a:avLst/>
              <a:gdLst/>
              <a:ahLst/>
              <a:cxnLst/>
              <a:rect l="l" t="t" r="r" b="b"/>
              <a:pathLst>
                <a:path w="2993618" h="907639">
                  <a:moveTo>
                    <a:pt x="2869158" y="907639"/>
                  </a:moveTo>
                  <a:lnTo>
                    <a:pt x="124460" y="907639"/>
                  </a:lnTo>
                  <a:cubicBezTo>
                    <a:pt x="55880" y="907639"/>
                    <a:pt x="0" y="851759"/>
                    <a:pt x="0" y="7831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3179"/>
                  </a:lnTo>
                  <a:cubicBezTo>
                    <a:pt x="2993618" y="851759"/>
                    <a:pt x="2937739" y="907639"/>
                    <a:pt x="2869158" y="907639"/>
                  </a:cubicBez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algn="ctr"/>
              <a:r>
                <a:rPr lang="en-US" sz="3200" dirty="0" err="1">
                  <a:latin typeface="Montserrat" panose="00000500000000000000" pitchFamily="2" charset="0"/>
                </a:rPr>
                <a:t>Thực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hành</a:t>
              </a:r>
              <a:endParaRPr lang="en-US" sz="3200" dirty="0"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85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13760098" cy="5402715"/>
          </a:xfrm>
        </p:spPr>
        <p:txBody>
          <a:bodyPr>
            <a:noAutofit/>
          </a:bodyPr>
          <a:lstStyle/>
          <a:p>
            <a:pPr>
              <a:buClr>
                <a:srgbClr val="F7991F"/>
              </a:buClr>
            </a:pPr>
            <a:r>
              <a:rPr lang="en-US" sz="2240" b="1" dirty="0">
                <a:solidFill>
                  <a:srgbClr val="007CB6"/>
                </a:solidFill>
                <a:latin typeface="Montserrat"/>
              </a:rPr>
              <a:t>000001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endParaRPr lang="en-US" sz="2240" dirty="0">
              <a:latin typeface="Montserrat"/>
            </a:endParaRP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Tạo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tài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khoản</a:t>
            </a:r>
            <a:r>
              <a:rPr lang="en-US" sz="2240" dirty="0">
                <a:latin typeface="Montserrat"/>
              </a:rPr>
              <a:t> AWS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>
                <a:latin typeface="Montserrat"/>
              </a:rPr>
              <a:t>Thiết </a:t>
            </a:r>
            <a:r>
              <a:rPr lang="en-US" sz="2240" dirty="0" err="1">
                <a:latin typeface="Montserrat"/>
              </a:rPr>
              <a:t>lập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>
                <a:solidFill>
                  <a:srgbClr val="F7991F"/>
                </a:solidFill>
                <a:latin typeface="Montserrat"/>
              </a:rPr>
              <a:t>MFA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cho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tài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khoản</a:t>
            </a:r>
            <a:r>
              <a:rPr lang="en-US" sz="2240" dirty="0">
                <a:latin typeface="Montserrat"/>
              </a:rPr>
              <a:t> AWS (Root)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Tài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khoản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và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Nhóm</a:t>
            </a:r>
            <a:r>
              <a:rPr lang="en-US" sz="2240" dirty="0">
                <a:latin typeface="Montserrat"/>
              </a:rPr>
              <a:t> Admin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Hỗ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trợ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Xác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thực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Tài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khoản</a:t>
            </a:r>
            <a:endParaRPr lang="en-US" sz="2240" dirty="0">
              <a:latin typeface="Montserra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Tạo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tài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khoản</a:t>
            </a:r>
            <a:r>
              <a:rPr lang="en-US" sz="2560" dirty="0">
                <a:latin typeface="Montserrat" panose="00000500000000000000" pitchFamily="2" charset="0"/>
              </a:rPr>
              <a:t> AWS </a:t>
            </a:r>
          </a:p>
        </p:txBody>
      </p:sp>
    </p:spTree>
    <p:extLst>
      <p:ext uri="{BB962C8B-B14F-4D97-AF65-F5344CB8AC3E}">
        <p14:creationId xmlns:p14="http://schemas.microsoft.com/office/powerpoint/2010/main" val="228583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13760098" cy="5402715"/>
          </a:xfrm>
        </p:spPr>
        <p:txBody>
          <a:bodyPr>
            <a:noAutofit/>
          </a:bodyPr>
          <a:lstStyle/>
          <a:p>
            <a:pPr>
              <a:buClr>
                <a:srgbClr val="F7991F"/>
              </a:buClr>
            </a:pPr>
            <a:r>
              <a:rPr lang="en-US" sz="2240" b="1" dirty="0">
                <a:solidFill>
                  <a:srgbClr val="007CB6"/>
                </a:solidFill>
                <a:latin typeface="Montserrat"/>
              </a:rPr>
              <a:t>000007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endParaRPr lang="en-US" sz="2240" dirty="0">
              <a:latin typeface="Montserrat"/>
            </a:endParaRP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Tạo</a:t>
            </a:r>
            <a:r>
              <a:rPr lang="en-US" sz="2240" dirty="0">
                <a:latin typeface="Montserrat"/>
              </a:rPr>
              <a:t> cost budget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Tạo</a:t>
            </a:r>
            <a:r>
              <a:rPr lang="en-US" sz="2240" dirty="0">
                <a:latin typeface="Montserrat"/>
              </a:rPr>
              <a:t> Usage Budget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Tạo</a:t>
            </a:r>
            <a:r>
              <a:rPr lang="en-US" sz="2240" dirty="0">
                <a:latin typeface="Montserrat"/>
              </a:rPr>
              <a:t> Reservation Budget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Tạo</a:t>
            </a:r>
            <a:r>
              <a:rPr lang="en-US" sz="2240" dirty="0">
                <a:latin typeface="Montserrat"/>
              </a:rPr>
              <a:t> Saving plans Budget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Bắt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đầu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với</a:t>
            </a:r>
            <a:r>
              <a:rPr lang="en-US" sz="2560" dirty="0">
                <a:latin typeface="Montserrat" panose="00000500000000000000" pitchFamily="2" charset="0"/>
              </a:rPr>
              <a:t> AWS Budgets</a:t>
            </a:r>
          </a:p>
        </p:txBody>
      </p:sp>
    </p:spTree>
    <p:extLst>
      <p:ext uri="{BB962C8B-B14F-4D97-AF65-F5344CB8AC3E}">
        <p14:creationId xmlns:p14="http://schemas.microsoft.com/office/powerpoint/2010/main" val="83552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13760098" cy="5402715"/>
          </a:xfrm>
        </p:spPr>
        <p:txBody>
          <a:bodyPr>
            <a:noAutofit/>
          </a:bodyPr>
          <a:lstStyle/>
          <a:p>
            <a:pPr>
              <a:buClr>
                <a:srgbClr val="F7991F"/>
              </a:buClr>
            </a:pPr>
            <a:r>
              <a:rPr lang="en-US" sz="2240" b="1" dirty="0">
                <a:solidFill>
                  <a:srgbClr val="007CB6"/>
                </a:solidFill>
                <a:latin typeface="Montserrat"/>
              </a:rPr>
              <a:t>000049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endParaRPr lang="en-US" sz="2240" dirty="0">
              <a:latin typeface="Montserrat"/>
            </a:endParaRP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vi-VN" sz="2240" dirty="0">
                <a:latin typeface="Montserrat"/>
              </a:rPr>
              <a:t> Tạo Cloud9 instance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vi-VN" sz="2240" dirty="0">
                <a:latin typeface="Montserrat"/>
              </a:rPr>
              <a:t> Tính năng cơ bản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vi-VN" sz="2240" dirty="0">
                <a:latin typeface="Montserrat"/>
              </a:rPr>
              <a:t> Sử dụng AWS CLI</a:t>
            </a:r>
            <a:endParaRPr lang="en-US" sz="2240" dirty="0">
              <a:latin typeface="Montserra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Bắt</a:t>
            </a:r>
            <a:r>
              <a:rPr lang="en-US" sz="2560" dirty="0">
                <a:latin typeface="Montserrat" panose="00000500000000000000" pitchFamily="2" charset="0"/>
              </a:rPr>
              <a:t> đầu với AWS Cloud9</a:t>
            </a:r>
          </a:p>
        </p:txBody>
      </p:sp>
    </p:spTree>
    <p:extLst>
      <p:ext uri="{BB962C8B-B14F-4D97-AF65-F5344CB8AC3E}">
        <p14:creationId xmlns:p14="http://schemas.microsoft.com/office/powerpoint/2010/main" val="103730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13760098" cy="5402715"/>
          </a:xfrm>
        </p:spPr>
        <p:txBody>
          <a:bodyPr>
            <a:noAutofit/>
          </a:bodyPr>
          <a:lstStyle/>
          <a:p>
            <a:pPr>
              <a:buClr>
                <a:srgbClr val="F7991F"/>
              </a:buClr>
            </a:pPr>
            <a:r>
              <a:rPr lang="en-US" sz="2240" b="1" dirty="0">
                <a:solidFill>
                  <a:srgbClr val="007CB6"/>
                </a:solidFill>
                <a:latin typeface="Montserrat"/>
              </a:rPr>
              <a:t>000009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endParaRPr lang="en-US" sz="2240" dirty="0">
              <a:latin typeface="Montserrat"/>
            </a:endParaRP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Các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gói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hỗ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trợ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của</a:t>
            </a:r>
            <a:r>
              <a:rPr lang="en-US" sz="2240" dirty="0">
                <a:latin typeface="Montserrat"/>
              </a:rPr>
              <a:t> AWS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Truy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cập</a:t>
            </a:r>
            <a:r>
              <a:rPr lang="en-US" sz="2240" dirty="0">
                <a:latin typeface="Montserrat"/>
              </a:rPr>
              <a:t> AWS Support</a:t>
            </a:r>
          </a:p>
          <a:p>
            <a:pPr marL="411480" indent="-411480">
              <a:buClr>
                <a:srgbClr val="F7991F"/>
              </a:buClr>
              <a:buFont typeface="+mj-lt"/>
              <a:buAutoNum type="arabicPeriod"/>
            </a:pPr>
            <a:r>
              <a:rPr lang="en-US" sz="2240" dirty="0" err="1">
                <a:latin typeface="Montserrat"/>
              </a:rPr>
              <a:t>Quản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lý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yêu</a:t>
            </a:r>
            <a:r>
              <a:rPr lang="en-US" sz="2240" dirty="0">
                <a:latin typeface="Montserrat"/>
              </a:rPr>
              <a:t> cầu </a:t>
            </a:r>
            <a:r>
              <a:rPr lang="en-US" sz="2240" dirty="0" err="1">
                <a:latin typeface="Montserrat"/>
              </a:rPr>
              <a:t>hỗ</a:t>
            </a:r>
            <a:r>
              <a:rPr lang="en-US" sz="2240" dirty="0">
                <a:latin typeface="Montserrat"/>
              </a:rPr>
              <a:t> </a:t>
            </a:r>
            <a:r>
              <a:rPr lang="en-US" sz="2240" dirty="0" err="1">
                <a:latin typeface="Montserrat"/>
              </a:rPr>
              <a:t>trợ</a:t>
            </a:r>
            <a:endParaRPr lang="en-US" sz="2240" dirty="0">
              <a:latin typeface="Montserra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Yêu</a:t>
            </a:r>
            <a:r>
              <a:rPr lang="en-US" sz="2560" dirty="0">
                <a:latin typeface="Montserrat" panose="00000500000000000000" pitchFamily="2" charset="0"/>
              </a:rPr>
              <a:t> cầu </a:t>
            </a:r>
            <a:r>
              <a:rPr lang="en-US" sz="2560" dirty="0" err="1">
                <a:latin typeface="Montserrat" panose="00000500000000000000" pitchFamily="2" charset="0"/>
              </a:rPr>
              <a:t>hỗ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trợ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với</a:t>
            </a:r>
            <a:r>
              <a:rPr lang="en-US" sz="2560" dirty="0">
                <a:latin typeface="Montserrat" panose="00000500000000000000" pitchFamily="2" charset="0"/>
              </a:rPr>
              <a:t> AWS Support</a:t>
            </a:r>
          </a:p>
        </p:txBody>
      </p:sp>
    </p:spTree>
    <p:extLst>
      <p:ext uri="{BB962C8B-B14F-4D97-AF65-F5344CB8AC3E}">
        <p14:creationId xmlns:p14="http://schemas.microsoft.com/office/powerpoint/2010/main" val="145765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897" b="20495"/>
          <a:stretch>
            <a:fillRect/>
          </a:stretch>
        </p:blipFill>
        <p:spPr>
          <a:xfrm>
            <a:off x="-123717" y="-553167"/>
            <a:ext cx="14877834" cy="54809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2960" y="4276617"/>
            <a:ext cx="13075920" cy="1230846"/>
            <a:chOff x="0" y="0"/>
            <a:chExt cx="2993618" cy="907639"/>
          </a:xfrm>
          <a:solidFill>
            <a:srgbClr val="F7991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993618" cy="907639"/>
            </a:xfrm>
            <a:custGeom>
              <a:avLst/>
              <a:gdLst/>
              <a:ahLst/>
              <a:cxnLst/>
              <a:rect l="l" t="t" r="r" b="b"/>
              <a:pathLst>
                <a:path w="2993618" h="907639">
                  <a:moveTo>
                    <a:pt x="2869158" y="907639"/>
                  </a:moveTo>
                  <a:lnTo>
                    <a:pt x="124460" y="907639"/>
                  </a:lnTo>
                  <a:cubicBezTo>
                    <a:pt x="55880" y="907639"/>
                    <a:pt x="0" y="851759"/>
                    <a:pt x="0" y="7831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3179"/>
                  </a:lnTo>
                  <a:cubicBezTo>
                    <a:pt x="2993618" y="851759"/>
                    <a:pt x="2937739" y="907639"/>
                    <a:pt x="2869158" y="907639"/>
                  </a:cubicBez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algn="ctr"/>
              <a:r>
                <a:rPr lang="en-US" sz="3200" dirty="0" err="1">
                  <a:latin typeface="Montserrat" panose="00000500000000000000" pitchFamily="2" charset="0"/>
                </a:rPr>
                <a:t>Nghiên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cứu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bổ</a:t>
              </a:r>
              <a:r>
                <a:rPr lang="en-US" sz="3200" dirty="0">
                  <a:latin typeface="Montserrat" panose="00000500000000000000" pitchFamily="2" charset="0"/>
                </a:rPr>
                <a:t> 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98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897" b="20495"/>
          <a:stretch>
            <a:fillRect/>
          </a:stretch>
        </p:blipFill>
        <p:spPr>
          <a:xfrm>
            <a:off x="-123717" y="-553167"/>
            <a:ext cx="14877834" cy="54809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2960" y="4276617"/>
            <a:ext cx="13075920" cy="1230846"/>
            <a:chOff x="0" y="0"/>
            <a:chExt cx="2993618" cy="907639"/>
          </a:xfrm>
          <a:solidFill>
            <a:srgbClr val="F7991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993618" cy="907639"/>
            </a:xfrm>
            <a:custGeom>
              <a:avLst/>
              <a:gdLst/>
              <a:ahLst/>
              <a:cxnLst/>
              <a:rect l="l" t="t" r="r" b="b"/>
              <a:pathLst>
                <a:path w="2993618" h="907639">
                  <a:moveTo>
                    <a:pt x="2869158" y="907639"/>
                  </a:moveTo>
                  <a:lnTo>
                    <a:pt x="124460" y="907639"/>
                  </a:lnTo>
                  <a:cubicBezTo>
                    <a:pt x="55880" y="907639"/>
                    <a:pt x="0" y="851759"/>
                    <a:pt x="0" y="7831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3179"/>
                  </a:lnTo>
                  <a:cubicBezTo>
                    <a:pt x="2993618" y="851759"/>
                    <a:pt x="2937739" y="907639"/>
                    <a:pt x="2869158" y="907639"/>
                  </a:cubicBez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algn="ctr"/>
              <a:r>
                <a:rPr lang="en-US" sz="3200" dirty="0" err="1">
                  <a:latin typeface="Montserrat" panose="00000500000000000000" pitchFamily="2" charset="0"/>
                </a:rPr>
                <a:t>Điện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toán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đám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mây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là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gì</a:t>
              </a:r>
              <a:r>
                <a:rPr lang="en-US" sz="3200" dirty="0">
                  <a:latin typeface="Montserrat" panose="00000500000000000000" pitchFamily="2" charset="0"/>
                </a:rPr>
                <a:t>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377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13760098" cy="5402715"/>
          </a:xfrm>
        </p:spPr>
        <p:txBody>
          <a:bodyPr>
            <a:noAutofit/>
          </a:bodyPr>
          <a:lstStyle/>
          <a:p>
            <a:pPr marL="365760" indent="-365760"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khái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niệm</a:t>
            </a:r>
            <a:r>
              <a:rPr lang="vi-VN" sz="2240" dirty="0">
                <a:latin typeface="Montserrat" panose="00000500000000000000" pitchFamily="2" charset="0"/>
              </a:rPr>
              <a:t>, nguyên </a:t>
            </a:r>
            <a:r>
              <a:rPr lang="vi-VN" sz="2240" dirty="0" err="1">
                <a:latin typeface="Montserrat" panose="00000500000000000000" pitchFamily="2" charset="0"/>
              </a:rPr>
              <a:t>tắc</a:t>
            </a:r>
            <a:r>
              <a:rPr lang="vi-VN" sz="2240" dirty="0">
                <a:latin typeface="Montserrat" panose="00000500000000000000" pitchFamily="2" charset="0"/>
              </a:rPr>
              <a:t> thiết kế </a:t>
            </a:r>
            <a:r>
              <a:rPr lang="vi-VN" sz="2240" dirty="0" err="1">
                <a:latin typeface="Montserrat" panose="00000500000000000000" pitchFamily="2" charset="0"/>
              </a:rPr>
              <a:t>và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biện</a:t>
            </a:r>
            <a:r>
              <a:rPr lang="vi-VN" sz="2240" dirty="0">
                <a:latin typeface="Montserrat" panose="00000500000000000000" pitchFamily="2" charset="0"/>
              </a:rPr>
              <a:t> pháp </a:t>
            </a:r>
            <a:r>
              <a:rPr lang="vi-VN" sz="2240" dirty="0" err="1">
                <a:latin typeface="Montserrat" panose="00000500000000000000" pitchFamily="2" charset="0"/>
              </a:rPr>
              <a:t>thực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hành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tốt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nhất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về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kiến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trúc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để</a:t>
            </a:r>
            <a:r>
              <a:rPr lang="vi-VN" sz="2240" dirty="0">
                <a:latin typeface="Montserrat" panose="00000500000000000000" pitchFamily="2" charset="0"/>
              </a:rPr>
              <a:t> thiết kế </a:t>
            </a:r>
            <a:r>
              <a:rPr lang="vi-VN" sz="2240" dirty="0" err="1">
                <a:latin typeface="Montserrat" panose="00000500000000000000" pitchFamily="2" charset="0"/>
              </a:rPr>
              <a:t>và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vận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hành</a:t>
            </a:r>
            <a:r>
              <a:rPr lang="en-US" sz="2240" dirty="0">
                <a:latin typeface="Montserrat" panose="00000500000000000000" pitchFamily="2" charset="0"/>
              </a:rPr>
              <a:t> hệ thống </a:t>
            </a:r>
            <a:r>
              <a:rPr lang="en-US" sz="2240" dirty="0" err="1">
                <a:latin typeface="Montserrat" panose="00000500000000000000" pitchFamily="2" charset="0"/>
              </a:rPr>
              <a:t>của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bạn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vi-VN" sz="2240" dirty="0">
                <a:latin typeface="Montserrat" panose="00000500000000000000" pitchFamily="2" charset="0"/>
              </a:rPr>
              <a:t>trong </a:t>
            </a:r>
            <a:r>
              <a:rPr lang="en-US" sz="2240" dirty="0" err="1">
                <a:latin typeface="Montserrat" panose="00000500000000000000" pitchFamily="2" charset="0"/>
              </a:rPr>
              <a:t>môi</a:t>
            </a:r>
            <a:r>
              <a:rPr lang="en-US" sz="2240" dirty="0">
                <a:latin typeface="Montserrat" panose="00000500000000000000" pitchFamily="2" charset="0"/>
              </a:rPr>
              <a:t> tr</a:t>
            </a:r>
            <a:r>
              <a:rPr lang="vi-VN" sz="2240" dirty="0" err="1">
                <a:latin typeface="Montserrat" panose="00000500000000000000" pitchFamily="2" charset="0"/>
              </a:rPr>
              <a:t>ườ</a:t>
            </a:r>
            <a:r>
              <a:rPr lang="en-US" sz="2240" dirty="0">
                <a:latin typeface="Montserrat" panose="00000500000000000000" pitchFamily="2" charset="0"/>
              </a:rPr>
              <a:t>ng </a:t>
            </a:r>
            <a:r>
              <a:rPr lang="en-US" sz="2240" dirty="0" err="1">
                <a:latin typeface="Montserrat" panose="00000500000000000000" pitchFamily="2" charset="0"/>
              </a:rPr>
              <a:t>điện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toán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đám</a:t>
            </a:r>
            <a:r>
              <a:rPr lang="vi-VN" sz="2240" dirty="0">
                <a:latin typeface="Montserrat" panose="00000500000000000000" pitchFamily="2" charset="0"/>
              </a:rPr>
              <a:t> mây. </a:t>
            </a:r>
            <a:endParaRPr lang="en-US" sz="2240" dirty="0">
              <a:latin typeface="Montserrat" panose="00000500000000000000" pitchFamily="2" charset="0"/>
            </a:endParaRPr>
          </a:p>
          <a:p>
            <a:pPr marL="365760" indent="-365760">
              <a:buFont typeface="Wingdings" panose="05000000000000000000" pitchFamily="2" charset="2"/>
              <a:buChar char="§"/>
            </a:pPr>
            <a:endParaRPr lang="en-US" sz="2240" dirty="0">
              <a:latin typeface="Montserrat" panose="00000500000000000000" pitchFamily="2" charset="0"/>
            </a:endParaRPr>
          </a:p>
          <a:p>
            <a:pPr marL="365760" indent="-365760"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Chúng</a:t>
            </a:r>
            <a:r>
              <a:rPr lang="en-US" sz="2240" dirty="0">
                <a:latin typeface="Montserrat" panose="00000500000000000000" pitchFamily="2" charset="0"/>
              </a:rPr>
              <a:t> ta </a:t>
            </a:r>
            <a:r>
              <a:rPr lang="en-US" sz="2240" dirty="0" err="1">
                <a:latin typeface="Montserrat" panose="00000500000000000000" pitchFamily="2" charset="0"/>
              </a:rPr>
              <a:t>sử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Framework b</a:t>
            </a:r>
            <a:r>
              <a:rPr lang="vi-VN" sz="2240" dirty="0" err="1">
                <a:latin typeface="Montserrat" panose="00000500000000000000" pitchFamily="2" charset="0"/>
              </a:rPr>
              <a:t>ằng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cách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trả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lời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vi-VN" sz="2240" dirty="0">
                <a:latin typeface="Montserrat" panose="00000500000000000000" pitchFamily="2" charset="0"/>
              </a:rPr>
              <a:t>câu </a:t>
            </a:r>
            <a:r>
              <a:rPr lang="vi-VN" sz="2240" dirty="0" err="1">
                <a:latin typeface="Montserrat" panose="00000500000000000000" pitchFamily="2" charset="0"/>
              </a:rPr>
              <a:t>hỏi</a:t>
            </a:r>
            <a:r>
              <a:rPr lang="vi-VN" sz="2240" dirty="0">
                <a:latin typeface="Montserrat" panose="00000500000000000000" pitchFamily="2" charset="0"/>
              </a:rPr>
              <a:t>, </a:t>
            </a:r>
            <a:r>
              <a:rPr lang="en-US" sz="2240" dirty="0">
                <a:latin typeface="Montserrat" panose="00000500000000000000" pitchFamily="2" charset="0"/>
              </a:rPr>
              <a:t>qua </a:t>
            </a:r>
            <a:r>
              <a:rPr lang="en-US" sz="2240" dirty="0" err="1">
                <a:latin typeface="Montserrat" panose="00000500000000000000" pitchFamily="2" charset="0"/>
              </a:rPr>
              <a:t>đó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bạn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sẽ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biết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được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mức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độ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phù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hợp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giữa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kiến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trúc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của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mình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với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các</a:t>
            </a:r>
            <a:r>
              <a:rPr lang="vi-VN" sz="2240" dirty="0">
                <a:latin typeface="Montserrat" panose="00000500000000000000" pitchFamily="2" charset="0"/>
              </a:rPr>
              <a:t> phương pháp </a:t>
            </a:r>
            <a:r>
              <a:rPr lang="vi-VN" sz="2240" dirty="0" err="1">
                <a:latin typeface="Montserrat" panose="00000500000000000000" pitchFamily="2" charset="0"/>
              </a:rPr>
              <a:t>tốt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nhất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đượ</a:t>
            </a:r>
            <a:r>
              <a:rPr lang="en-US" sz="2240" dirty="0">
                <a:latin typeface="Montserrat" panose="00000500000000000000" pitchFamily="2" charset="0"/>
              </a:rPr>
              <a:t>c </a:t>
            </a:r>
            <a:r>
              <a:rPr lang="en-US" sz="2240" dirty="0" err="1">
                <a:latin typeface="Montserrat" panose="00000500000000000000" pitchFamily="2" charset="0"/>
              </a:rPr>
              <a:t>khuyến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nghị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  <a:p>
            <a:pPr marL="365760" indent="-365760">
              <a:buFont typeface="Wingdings" panose="05000000000000000000" pitchFamily="2" charset="2"/>
              <a:buChar char="§"/>
            </a:pPr>
            <a:endParaRPr lang="en-US" sz="2240" dirty="0">
              <a:latin typeface="Montserrat" panose="00000500000000000000" pitchFamily="2" charset="0"/>
            </a:endParaRPr>
          </a:p>
          <a:p>
            <a:pPr marL="365760" indent="-365760"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Ngoài</a:t>
            </a:r>
            <a:r>
              <a:rPr lang="en-US" sz="2240" dirty="0">
                <a:latin typeface="Montserrat" panose="00000500000000000000" pitchFamily="2" charset="0"/>
              </a:rPr>
              <a:t> ra </a:t>
            </a:r>
            <a:r>
              <a:rPr lang="en-US" sz="2240" dirty="0" err="1">
                <a:latin typeface="Montserrat" panose="00000500000000000000" pitchFamily="2" charset="0"/>
              </a:rPr>
              <a:t>khi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công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cụ</a:t>
            </a:r>
            <a:r>
              <a:rPr lang="en-US" sz="2240" dirty="0">
                <a:latin typeface="Montserrat" panose="00000500000000000000" pitchFamily="2" charset="0"/>
              </a:rPr>
              <a:t> AWS Well Architected Framework </a:t>
            </a:r>
            <a:r>
              <a:rPr lang="en-US" sz="2240" dirty="0" err="1">
                <a:latin typeface="Montserrat" panose="00000500000000000000" pitchFamily="2" charset="0"/>
              </a:rPr>
              <a:t>tích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hợp</a:t>
            </a:r>
            <a:r>
              <a:rPr lang="en-US" sz="2240" dirty="0">
                <a:latin typeface="Montserrat" panose="00000500000000000000" pitchFamily="2" charset="0"/>
              </a:rPr>
              <a:t> trên AWS Management Console </a:t>
            </a:r>
            <a:r>
              <a:rPr lang="en-US" sz="2240" dirty="0" err="1">
                <a:latin typeface="Montserrat" panose="00000500000000000000" pitchFamily="2" charset="0"/>
              </a:rPr>
              <a:t>bạn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sẽ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nhận</a:t>
            </a:r>
            <a:r>
              <a:rPr lang="en-US" sz="2240" dirty="0">
                <a:latin typeface="Montserrat" panose="00000500000000000000" pitchFamily="2" charset="0"/>
              </a:rPr>
              <a:t> đ</a:t>
            </a:r>
            <a:r>
              <a:rPr lang="vi-VN" sz="2240" dirty="0" err="1">
                <a:latin typeface="Montserrat" panose="00000500000000000000" pitchFamily="2" charset="0"/>
              </a:rPr>
              <a:t>ượ</a:t>
            </a:r>
            <a:r>
              <a:rPr lang="en-US" sz="2240" dirty="0">
                <a:latin typeface="Montserrat" panose="00000500000000000000" pitchFamily="2" charset="0"/>
              </a:rPr>
              <a:t>c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hướng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dẫn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để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cải</a:t>
            </a:r>
            <a:r>
              <a:rPr lang="vi-VN" sz="2240" dirty="0">
                <a:latin typeface="Montserrat" panose="00000500000000000000" pitchFamily="2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</a:rPr>
              <a:t>thiện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kiến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trúc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hiện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tại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của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mình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>
                <a:latin typeface="Montserrat" panose="00000500000000000000" pitchFamily="2" charset="0"/>
              </a:rPr>
              <a:t>AWS Well Architected Framework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CD93988-DF38-49F7-9384-5E56070E6E8B}"/>
              </a:ext>
            </a:extLst>
          </p:cNvPr>
          <p:cNvSpPr txBox="1"/>
          <p:nvPr/>
        </p:nvSpPr>
        <p:spPr>
          <a:xfrm>
            <a:off x="487680" y="6553201"/>
            <a:ext cx="7614920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40" dirty="0">
                <a:solidFill>
                  <a:srgbClr val="007CB6"/>
                </a:solidFill>
                <a:latin typeface="Montserrat" panose="00000500000000000000" pitchFamily="2" charset="0"/>
              </a:rPr>
              <a:t>https://docs.aws.amazon.com/wellarchitected/</a:t>
            </a:r>
          </a:p>
        </p:txBody>
      </p:sp>
    </p:spTree>
    <p:extLst>
      <p:ext uri="{BB962C8B-B14F-4D97-AF65-F5344CB8AC3E}">
        <p14:creationId xmlns:p14="http://schemas.microsoft.com/office/powerpoint/2010/main" val="969363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11" r="311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2C6BF86-FCA8-4ED7-8EC9-35626DE70DC0}"/>
              </a:ext>
            </a:extLst>
          </p:cNvPr>
          <p:cNvSpPr txBox="1"/>
          <p:nvPr/>
        </p:nvSpPr>
        <p:spPr>
          <a:xfrm>
            <a:off x="182880" y="7781083"/>
            <a:ext cx="731520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36"/>
              </a:lnSpc>
            </a:pPr>
            <a:r>
              <a:rPr lang="en-US" sz="1440" spc="-81" dirty="0">
                <a:solidFill>
                  <a:schemeClr val="bg1"/>
                </a:solidFill>
                <a:latin typeface="League Spartan"/>
              </a:rPr>
              <a:t>NEO training centre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24E64B83-A6ED-4E62-AD14-48A04F934E85}"/>
              </a:ext>
            </a:extLst>
          </p:cNvPr>
          <p:cNvSpPr/>
          <p:nvPr/>
        </p:nvSpPr>
        <p:spPr>
          <a:xfrm>
            <a:off x="0" y="5760721"/>
            <a:ext cx="14630400" cy="1219199"/>
          </a:xfrm>
          <a:prstGeom prst="rect">
            <a:avLst/>
          </a:prstGeom>
          <a:solidFill>
            <a:srgbClr val="F7991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>
              <a:solidFill>
                <a:schemeClr val="bg1"/>
              </a:solidFill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5ABFE8BE-8DA8-4E2A-AE6B-88906936B206}"/>
              </a:ext>
            </a:extLst>
          </p:cNvPr>
          <p:cNvSpPr txBox="1"/>
          <p:nvPr/>
        </p:nvSpPr>
        <p:spPr>
          <a:xfrm>
            <a:off x="-2" y="5954821"/>
            <a:ext cx="1463040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Điện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toán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đám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mây </a:t>
            </a: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là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việc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phân </a:t>
            </a: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phối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các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tài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nguyên CNTT theo nhu cầu qua </a:t>
            </a: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Internet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với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chính</a:t>
            </a:r>
            <a:r>
              <a:rPr lang="vi-VN" sz="2240" dirty="0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sách</a:t>
            </a:r>
            <a:r>
              <a:rPr lang="vi-VN" sz="2240" dirty="0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 thanh </a:t>
            </a:r>
            <a:r>
              <a:rPr lang="vi-VN" sz="2240" dirty="0" err="1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toán</a:t>
            </a:r>
            <a:r>
              <a:rPr lang="vi-VN" sz="2240" dirty="0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 theo </a:t>
            </a:r>
            <a:r>
              <a:rPr lang="vi-VN" sz="2240" dirty="0" err="1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mức</a:t>
            </a:r>
            <a:r>
              <a:rPr lang="vi-VN" sz="2240" dirty="0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sử</a:t>
            </a:r>
            <a:r>
              <a:rPr lang="vi-VN" sz="2240" dirty="0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 </a:t>
            </a:r>
            <a:r>
              <a:rPr lang="vi-VN" sz="2240" dirty="0" err="1">
                <a:solidFill>
                  <a:srgbClr val="F7991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dụng</a:t>
            </a:r>
            <a:r>
              <a:rPr lang="vi-VN" sz="2240" dirty="0">
                <a:latin typeface="Montserrat" panose="00000500000000000000" pitchFamily="2" charset="0"/>
                <a:cs typeface="Mongolian Baiti" panose="03000500000000000000" pitchFamily="66" charset="0"/>
              </a:rPr>
              <a:t>. </a:t>
            </a:r>
            <a:endParaRPr lang="en-US" sz="2240" dirty="0"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Điện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toán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đám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mây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là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gì</a:t>
            </a:r>
            <a:r>
              <a:rPr lang="en-US" sz="2560" dirty="0">
                <a:latin typeface="Montserrat" panose="00000500000000000000" pitchFamily="2" charset="0"/>
              </a:rPr>
              <a:t> ?</a:t>
            </a:r>
          </a:p>
        </p:txBody>
      </p:sp>
      <p:pic>
        <p:nvPicPr>
          <p:cNvPr id="2" name="Picture 2" descr="Các loại điện toán đám mây">
            <a:extLst>
              <a:ext uri="{FF2B5EF4-FFF2-40B4-BE49-F238E27FC236}">
                <a16:creationId xmlns:a16="http://schemas.microsoft.com/office/drawing/2014/main" id="{4FD799E4-804B-4AE9-838E-7ED2E5EE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92" y="3688080"/>
            <a:ext cx="37113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6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13760098" cy="540271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Sử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bao </a:t>
            </a:r>
            <a:r>
              <a:rPr lang="en-US" sz="2240" dirty="0" err="1">
                <a:latin typeface="Montserrat" panose="00000500000000000000" pitchFamily="2" charset="0"/>
              </a:rPr>
              <a:t>nhiêu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tính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tiền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bấy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nhiêu</a:t>
            </a:r>
            <a:r>
              <a:rPr lang="en-US" sz="2240" dirty="0">
                <a:latin typeface="Montserrat" panose="00000500000000000000" pitchFamily="2" charset="0"/>
              </a:rPr>
              <a:t>, </a:t>
            </a:r>
            <a:r>
              <a:rPr lang="en-US" sz="2240" dirty="0" err="1">
                <a:latin typeface="Montserrat" panose="00000500000000000000" pitchFamily="2" charset="0"/>
              </a:rPr>
              <a:t>cung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cấp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khả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năng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tối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vi-VN" sz="2240" dirty="0">
                <a:solidFill>
                  <a:srgbClr val="F7991F"/>
                </a:solidFill>
                <a:latin typeface="Montserrat" panose="00000500000000000000" pitchFamily="2" charset="0"/>
              </a:rPr>
              <a:t>ư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u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hóa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chi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phí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Tăng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tốc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độ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phát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triển</a:t>
            </a:r>
            <a:r>
              <a:rPr lang="en-US" sz="2240" dirty="0">
                <a:latin typeface="Montserrat" panose="00000500000000000000" pitchFamily="2" charset="0"/>
              </a:rPr>
              <a:t>, </a:t>
            </a:r>
            <a:r>
              <a:rPr lang="en-US" sz="2240" dirty="0" err="1">
                <a:latin typeface="Montserrat" panose="00000500000000000000" pitchFamily="2" charset="0"/>
              </a:rPr>
              <a:t>nhờ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tận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tính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năng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tự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động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hóa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và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quản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trị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bởi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nhà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cung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cấp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dịch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vụ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Linh </a:t>
            </a:r>
            <a:r>
              <a:rPr lang="en-US" sz="2240" dirty="0" err="1">
                <a:latin typeface="Montserrat" panose="00000500000000000000" pitchFamily="2" charset="0"/>
              </a:rPr>
              <a:t>hoạt</a:t>
            </a:r>
            <a:r>
              <a:rPr lang="en-US" sz="2240" dirty="0">
                <a:latin typeface="Montserrat" panose="00000500000000000000" pitchFamily="2" charset="0"/>
              </a:rPr>
              <a:t>, </a:t>
            </a:r>
            <a:r>
              <a:rPr lang="en-US" sz="2240" dirty="0" err="1">
                <a:latin typeface="Montserrat" panose="00000500000000000000" pitchFamily="2" charset="0"/>
              </a:rPr>
              <a:t>thêm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bớt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tài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nguyên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tùy</a:t>
            </a:r>
            <a:r>
              <a:rPr lang="en-US" sz="2240" dirty="0">
                <a:latin typeface="Montserrat" panose="00000500000000000000" pitchFamily="2" charset="0"/>
              </a:rPr>
              <a:t> ý.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Mở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rộng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quy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mô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ứng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lên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toàn</a:t>
            </a:r>
            <a:r>
              <a:rPr lang="en-US" sz="2240" dirty="0">
                <a:latin typeface="Montserrat" panose="00000500000000000000" pitchFamily="2" charset="0"/>
              </a:rPr>
              <a:t> cầu.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Lợi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ích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của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điện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toán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đám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mây</a:t>
            </a:r>
            <a:endParaRPr lang="en-US" sz="256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897" b="20495"/>
          <a:stretch>
            <a:fillRect/>
          </a:stretch>
        </p:blipFill>
        <p:spPr>
          <a:xfrm>
            <a:off x="-123717" y="-553167"/>
            <a:ext cx="14877834" cy="54809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2960" y="4276617"/>
            <a:ext cx="13075920" cy="1230846"/>
            <a:chOff x="0" y="0"/>
            <a:chExt cx="2993618" cy="907639"/>
          </a:xfrm>
          <a:solidFill>
            <a:srgbClr val="F7991F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993618" cy="907639"/>
            </a:xfrm>
            <a:custGeom>
              <a:avLst/>
              <a:gdLst/>
              <a:ahLst/>
              <a:cxnLst/>
              <a:rect l="l" t="t" r="r" b="b"/>
              <a:pathLst>
                <a:path w="2993618" h="907639">
                  <a:moveTo>
                    <a:pt x="2869158" y="907639"/>
                  </a:moveTo>
                  <a:lnTo>
                    <a:pt x="124460" y="907639"/>
                  </a:lnTo>
                  <a:cubicBezTo>
                    <a:pt x="55880" y="907639"/>
                    <a:pt x="0" y="851759"/>
                    <a:pt x="0" y="7831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3179"/>
                  </a:lnTo>
                  <a:cubicBezTo>
                    <a:pt x="2993618" y="851759"/>
                    <a:pt x="2937739" y="907639"/>
                    <a:pt x="2869158" y="907639"/>
                  </a:cubicBez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algn="ctr"/>
              <a:r>
                <a:rPr lang="en-US" sz="3200" dirty="0" err="1">
                  <a:latin typeface="Montserrat" panose="00000500000000000000" pitchFamily="2" charset="0"/>
                </a:rPr>
                <a:t>Hạ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tầng</a:t>
              </a:r>
              <a:r>
                <a:rPr lang="en-US" sz="3200" dirty="0">
                  <a:latin typeface="Montserrat" panose="00000500000000000000" pitchFamily="2" charset="0"/>
                </a:rPr>
                <a:t> </a:t>
              </a:r>
              <a:r>
                <a:rPr lang="en-US" sz="3200" dirty="0" err="1">
                  <a:latin typeface="Montserrat" panose="00000500000000000000" pitchFamily="2" charset="0"/>
                </a:rPr>
                <a:t>toàn</a:t>
              </a:r>
              <a:r>
                <a:rPr lang="en-US" sz="3200" dirty="0">
                  <a:latin typeface="Montserrat" panose="00000500000000000000" pitchFamily="2" charset="0"/>
                </a:rPr>
                <a:t> cầu </a:t>
              </a:r>
              <a:r>
                <a:rPr lang="en-US" sz="3200" dirty="0" err="1">
                  <a:latin typeface="Montserrat" panose="00000500000000000000" pitchFamily="2" charset="0"/>
                </a:rPr>
                <a:t>của</a:t>
              </a:r>
              <a:r>
                <a:rPr lang="en-US" sz="3200" dirty="0">
                  <a:latin typeface="Montserrat" panose="00000500000000000000" pitchFamily="2" charset="0"/>
                </a:rPr>
                <a:t> AWS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75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ata Center, The Engine Room">
            <a:extLst>
              <a:ext uri="{FF2B5EF4-FFF2-40B4-BE49-F238E27FC236}">
                <a16:creationId xmlns:a16="http://schemas.microsoft.com/office/drawing/2014/main" id="{7FD32C75-04D2-4B3E-A521-CAAA0291A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856188"/>
            <a:ext cx="6688738" cy="35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>
                <a:latin typeface="Montserrat" panose="00000500000000000000" pitchFamily="2" charset="0"/>
              </a:rPr>
              <a:t>Một </a:t>
            </a:r>
            <a:r>
              <a:rPr lang="en-US" sz="2240" dirty="0" err="1">
                <a:latin typeface="Montserrat" panose="00000500000000000000" pitchFamily="2" charset="0"/>
              </a:rPr>
              <a:t>trung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tâm</a:t>
            </a:r>
            <a:r>
              <a:rPr lang="en-US" sz="2240" dirty="0">
                <a:latin typeface="Montserrat" panose="00000500000000000000" pitchFamily="2" charset="0"/>
              </a:rPr>
              <a:t> dữ liệu </a:t>
            </a:r>
            <a:r>
              <a:rPr lang="en-US" sz="2240" dirty="0" err="1">
                <a:latin typeface="Montserrat" panose="00000500000000000000" pitchFamily="2" charset="0"/>
              </a:rPr>
              <a:t>có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thể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chứa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hàng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chục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ngàn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máy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chủ</a:t>
            </a:r>
            <a:r>
              <a:rPr lang="en-US" sz="224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240" dirty="0" err="1">
                <a:latin typeface="Montserrat" panose="00000500000000000000" pitchFamily="2" charset="0"/>
              </a:rPr>
              <a:t>Tất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cả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trung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tâm</a:t>
            </a:r>
            <a:r>
              <a:rPr lang="en-US" sz="2240" dirty="0">
                <a:latin typeface="Montserrat" panose="00000500000000000000" pitchFamily="2" charset="0"/>
              </a:rPr>
              <a:t> dữ liệu </a:t>
            </a:r>
            <a:r>
              <a:rPr lang="en-US" sz="2240" dirty="0" err="1">
                <a:latin typeface="Montserrat" panose="00000500000000000000" pitchFamily="2" charset="0"/>
              </a:rPr>
              <a:t>của</a:t>
            </a:r>
            <a:r>
              <a:rPr lang="en-US" sz="2240" dirty="0">
                <a:latin typeface="Montserrat" panose="00000500000000000000" pitchFamily="2" charset="0"/>
              </a:rPr>
              <a:t> AWS </a:t>
            </a:r>
            <a:r>
              <a:rPr lang="en-US" sz="2240" dirty="0" err="1">
                <a:latin typeface="Montserrat" panose="00000500000000000000" pitchFamily="2" charset="0"/>
              </a:rPr>
              <a:t>đều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sử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dụng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 err="1">
                <a:latin typeface="Montserrat" panose="00000500000000000000" pitchFamily="2" charset="0"/>
              </a:rPr>
              <a:t>các</a:t>
            </a:r>
            <a:r>
              <a:rPr lang="en-US" sz="2240" dirty="0">
                <a:latin typeface="Montserrat" panose="00000500000000000000" pitchFamily="2" charset="0"/>
              </a:rPr>
              <a:t> 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thiết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bị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được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tối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ưu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hóa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dành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riêng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cho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hoạt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động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240" dirty="0" err="1">
                <a:solidFill>
                  <a:srgbClr val="F7991F"/>
                </a:solidFill>
                <a:latin typeface="Montserrat" panose="00000500000000000000" pitchFamily="2" charset="0"/>
              </a:rPr>
              <a:t>của</a:t>
            </a:r>
            <a:r>
              <a:rPr lang="en-US" sz="2240" dirty="0">
                <a:solidFill>
                  <a:srgbClr val="F7991F"/>
                </a:solidFill>
                <a:latin typeface="Montserrat" panose="00000500000000000000" pitchFamily="2" charset="0"/>
              </a:rPr>
              <a:t> AWS</a:t>
            </a:r>
            <a:r>
              <a:rPr lang="en-US" sz="2240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 err="1">
                <a:latin typeface="Montserrat" panose="00000500000000000000" pitchFamily="2" charset="0"/>
              </a:rPr>
              <a:t>Trung</a:t>
            </a:r>
            <a:r>
              <a:rPr lang="en-US" sz="2560" dirty="0">
                <a:latin typeface="Montserrat" panose="00000500000000000000" pitchFamily="2" charset="0"/>
              </a:rPr>
              <a:t> </a:t>
            </a:r>
            <a:r>
              <a:rPr lang="en-US" sz="2560" dirty="0" err="1">
                <a:latin typeface="Montserrat" panose="00000500000000000000" pitchFamily="2" charset="0"/>
              </a:rPr>
              <a:t>tâm</a:t>
            </a:r>
            <a:r>
              <a:rPr lang="en-US" sz="2560" dirty="0">
                <a:latin typeface="Montserrat" panose="00000500000000000000" pitchFamily="2" charset="0"/>
              </a:rPr>
              <a:t> dữ liệu </a:t>
            </a:r>
            <a:r>
              <a:rPr lang="en-US" sz="2560" dirty="0" err="1">
                <a:latin typeface="Montserrat" panose="00000500000000000000" pitchFamily="2" charset="0"/>
              </a:rPr>
              <a:t>của</a:t>
            </a:r>
            <a:r>
              <a:rPr lang="en-US" sz="2560" dirty="0">
                <a:latin typeface="Montserrat" panose="00000500000000000000" pitchFamily="2" charset="0"/>
              </a:rPr>
              <a:t> AWS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7E12171-AF41-4418-92CC-7F92C646A007}"/>
              </a:ext>
            </a:extLst>
          </p:cNvPr>
          <p:cNvSpPr txBox="1"/>
          <p:nvPr/>
        </p:nvSpPr>
        <p:spPr>
          <a:xfrm>
            <a:off x="487680" y="6776006"/>
            <a:ext cx="8412480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40" dirty="0">
                <a:solidFill>
                  <a:srgbClr val="007CB6"/>
                </a:solidFill>
                <a:latin typeface="Montserrat" panose="00000500000000000000" pitchFamily="2" charset="0"/>
              </a:rPr>
              <a:t>https://aws.amazon.com/about-aws/global-infrastructure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9309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 fontScale="77500" lnSpcReduction="20000"/>
          </a:bodyPr>
          <a:lstStyle/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80" dirty="0">
                <a:latin typeface="Montserrat" panose="00000500000000000000" pitchFamily="2" charset="0"/>
              </a:rPr>
              <a:t>Một 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Availability Zone </a:t>
            </a:r>
            <a:r>
              <a:rPr lang="en-US" sz="2880" dirty="0">
                <a:latin typeface="Montserrat" panose="00000500000000000000" pitchFamily="2" charset="0"/>
              </a:rPr>
              <a:t>( AZ ) bao </a:t>
            </a:r>
            <a:r>
              <a:rPr lang="en-US" sz="2880" dirty="0" err="1">
                <a:latin typeface="Montserrat" panose="00000500000000000000" pitchFamily="2" charset="0"/>
              </a:rPr>
              <a:t>gồm</a:t>
            </a:r>
            <a:r>
              <a:rPr lang="en-US" sz="2880" dirty="0">
                <a:latin typeface="Montserrat" panose="00000500000000000000" pitchFamily="2" charset="0"/>
              </a:rPr>
              <a:t> một </a:t>
            </a:r>
            <a:r>
              <a:rPr lang="en-US" sz="2880" dirty="0" err="1">
                <a:latin typeface="Montserrat" panose="00000500000000000000" pitchFamily="2" charset="0"/>
              </a:rPr>
              <a:t>hoặc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nhiều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trung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tâm</a:t>
            </a:r>
            <a:r>
              <a:rPr lang="en-US" sz="2880" dirty="0">
                <a:latin typeface="Montserrat" panose="00000500000000000000" pitchFamily="2" charset="0"/>
              </a:rPr>
              <a:t> dữ liệu, </a:t>
            </a:r>
            <a:r>
              <a:rPr lang="en-US" sz="2880" dirty="0" err="1">
                <a:latin typeface="Montserrat" panose="00000500000000000000" pitchFamily="2" charset="0"/>
              </a:rPr>
              <a:t>các</a:t>
            </a:r>
            <a:r>
              <a:rPr lang="en-US" sz="2880" dirty="0">
                <a:latin typeface="Montserrat" panose="00000500000000000000" pitchFamily="2" charset="0"/>
              </a:rPr>
              <a:t> ( AZ ) </a:t>
            </a:r>
            <a:r>
              <a:rPr lang="en-US" sz="2880" dirty="0" err="1">
                <a:latin typeface="Montserrat" panose="00000500000000000000" pitchFamily="2" charset="0"/>
              </a:rPr>
              <a:t>được</a:t>
            </a:r>
            <a:r>
              <a:rPr lang="en-US" sz="2880" dirty="0">
                <a:latin typeface="Montserrat" panose="00000500000000000000" pitchFamily="2" charset="0"/>
              </a:rPr>
              <a:t> thiết kế </a:t>
            </a:r>
            <a:r>
              <a:rPr lang="en-US" sz="2880" dirty="0" err="1">
                <a:latin typeface="Montserrat" panose="00000500000000000000" pitchFamily="2" charset="0"/>
              </a:rPr>
              <a:t>để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không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xảy</a:t>
            </a:r>
            <a:r>
              <a:rPr lang="en-US" sz="2880" dirty="0">
                <a:latin typeface="Montserrat" panose="00000500000000000000" pitchFamily="2" charset="0"/>
              </a:rPr>
              <a:t> ra </a:t>
            </a:r>
            <a:r>
              <a:rPr lang="en-US" sz="2880" dirty="0" err="1">
                <a:latin typeface="Montserrat" panose="00000500000000000000" pitchFamily="2" charset="0"/>
              </a:rPr>
              <a:t>sự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cố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ảnh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hưởng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đồng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thời</a:t>
            </a:r>
            <a:r>
              <a:rPr lang="en-US" sz="2880" dirty="0">
                <a:latin typeface="Montserrat" panose="00000500000000000000" pitchFamily="2" charset="0"/>
              </a:rPr>
              <a:t> 2 AZ một </a:t>
            </a:r>
            <a:r>
              <a:rPr lang="en-US" sz="2880" dirty="0" err="1">
                <a:latin typeface="Montserrat" panose="00000500000000000000" pitchFamily="2" charset="0"/>
              </a:rPr>
              <a:t>lúc</a:t>
            </a:r>
            <a:r>
              <a:rPr lang="en-US" sz="2880" dirty="0">
                <a:latin typeface="Montserrat" panose="00000500000000000000" pitchFamily="2" charset="0"/>
              </a:rPr>
              <a:t> ( 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fault isolation</a:t>
            </a:r>
            <a:r>
              <a:rPr lang="en-US" sz="2880" dirty="0">
                <a:latin typeface="Montserrat" panose="00000500000000000000" pitchFamily="2" charset="0"/>
              </a:rPr>
              <a:t> )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80" dirty="0" err="1">
                <a:latin typeface="Montserrat" panose="00000500000000000000" pitchFamily="2" charset="0"/>
              </a:rPr>
              <a:t>Giữa</a:t>
            </a:r>
            <a:r>
              <a:rPr lang="en-US" sz="2880" dirty="0">
                <a:latin typeface="Montserrat" panose="00000500000000000000" pitchFamily="2" charset="0"/>
              </a:rPr>
              <a:t> 2 AZ </a:t>
            </a:r>
            <a:r>
              <a:rPr lang="en-US" sz="2880" dirty="0" err="1">
                <a:latin typeface="Montserrat" panose="00000500000000000000" pitchFamily="2" charset="0"/>
              </a:rPr>
              <a:t>là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đường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kết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nối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riêng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tốc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độ</a:t>
            </a:r>
            <a:r>
              <a:rPr lang="en-US" sz="2880" dirty="0">
                <a:latin typeface="Montserrat" panose="00000500000000000000" pitchFamily="2" charset="0"/>
              </a:rPr>
              <a:t> </a:t>
            </a:r>
            <a:r>
              <a:rPr lang="en-US" sz="2880" dirty="0" err="1">
                <a:latin typeface="Montserrat" panose="00000500000000000000" pitchFamily="2" charset="0"/>
              </a:rPr>
              <a:t>cao</a:t>
            </a:r>
            <a:r>
              <a:rPr lang="en-US" sz="2880" dirty="0">
                <a:latin typeface="Montserrat" panose="00000500000000000000" pitchFamily="2" charset="0"/>
              </a:rPr>
              <a:t>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AWS </a:t>
            </a:r>
            <a:r>
              <a:rPr lang="en-US" sz="2880" dirty="0" err="1">
                <a:solidFill>
                  <a:srgbClr val="F7991F"/>
                </a:solidFill>
                <a:latin typeface="Montserrat" panose="00000500000000000000" pitchFamily="2" charset="0"/>
              </a:rPr>
              <a:t>khuyến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880" dirty="0" err="1">
                <a:solidFill>
                  <a:srgbClr val="F7991F"/>
                </a:solidFill>
                <a:latin typeface="Montserrat" panose="00000500000000000000" pitchFamily="2" charset="0"/>
              </a:rPr>
              <a:t>nghị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880" dirty="0" err="1">
                <a:solidFill>
                  <a:srgbClr val="F7991F"/>
                </a:solidFill>
                <a:latin typeface="Montserrat" panose="00000500000000000000" pitchFamily="2" charset="0"/>
              </a:rPr>
              <a:t>nên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880" dirty="0" err="1">
                <a:solidFill>
                  <a:srgbClr val="F7991F"/>
                </a:solidFill>
                <a:latin typeface="Montserrat" panose="00000500000000000000" pitchFamily="2" charset="0"/>
              </a:rPr>
              <a:t>triển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880" dirty="0" err="1">
                <a:solidFill>
                  <a:srgbClr val="F7991F"/>
                </a:solidFill>
                <a:latin typeface="Montserrat" panose="00000500000000000000" pitchFamily="2" charset="0"/>
              </a:rPr>
              <a:t>khai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880" dirty="0" err="1">
                <a:solidFill>
                  <a:srgbClr val="F7991F"/>
                </a:solidFill>
                <a:latin typeface="Montserrat" panose="00000500000000000000" pitchFamily="2" charset="0"/>
              </a:rPr>
              <a:t>ứng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880" dirty="0" err="1">
                <a:solidFill>
                  <a:srgbClr val="F7991F"/>
                </a:solidFill>
                <a:latin typeface="Montserrat" panose="00000500000000000000" pitchFamily="2" charset="0"/>
              </a:rPr>
              <a:t>dụng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880" dirty="0" err="1">
                <a:solidFill>
                  <a:srgbClr val="F7991F"/>
                </a:solidFill>
                <a:latin typeface="Montserrat" panose="00000500000000000000" pitchFamily="2" charset="0"/>
              </a:rPr>
              <a:t>tối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2880" dirty="0" err="1">
                <a:solidFill>
                  <a:srgbClr val="F7991F"/>
                </a:solidFill>
                <a:latin typeface="Montserrat" panose="00000500000000000000" pitchFamily="2" charset="0"/>
              </a:rPr>
              <a:t>thiểu</a:t>
            </a:r>
            <a:r>
              <a:rPr lang="en-US" sz="2880" dirty="0">
                <a:solidFill>
                  <a:srgbClr val="F7991F"/>
                </a:solidFill>
                <a:latin typeface="Montserrat" panose="00000500000000000000" pitchFamily="2" charset="0"/>
              </a:rPr>
              <a:t> trên 2 AZ</a:t>
            </a:r>
            <a:r>
              <a:rPr lang="en-US" sz="288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>
                <a:latin typeface="Montserrat" panose="00000500000000000000" pitchFamily="2" charset="0"/>
              </a:rPr>
              <a:t>Availability Zone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644B1B3D-9624-41D0-A0B8-3D47288F3A9A}"/>
              </a:ext>
            </a:extLst>
          </p:cNvPr>
          <p:cNvSpPr/>
          <p:nvPr/>
        </p:nvSpPr>
        <p:spPr>
          <a:xfrm>
            <a:off x="7620000" y="2856188"/>
            <a:ext cx="6383938" cy="3531322"/>
          </a:xfrm>
          <a:prstGeom prst="rect">
            <a:avLst/>
          </a:prstGeom>
          <a:solidFill>
            <a:srgbClr val="007C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/>
              <a:t>Availability Zone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73C0120A-C903-41DF-8321-AD1E1633662A}"/>
              </a:ext>
            </a:extLst>
          </p:cNvPr>
          <p:cNvSpPr/>
          <p:nvPr/>
        </p:nvSpPr>
        <p:spPr>
          <a:xfrm>
            <a:off x="8121006" y="3612147"/>
            <a:ext cx="1961507" cy="2261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Center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F2E382-A1E9-4E13-BEDF-D1292DE804BB}"/>
              </a:ext>
            </a:extLst>
          </p:cNvPr>
          <p:cNvSpPr/>
          <p:nvPr/>
        </p:nvSpPr>
        <p:spPr>
          <a:xfrm>
            <a:off x="11521440" y="3612147"/>
            <a:ext cx="1961507" cy="22614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Center</a:t>
            </a:r>
          </a:p>
        </p:txBody>
      </p:sp>
    </p:spTree>
    <p:extLst>
      <p:ext uri="{BB962C8B-B14F-4D97-AF65-F5344CB8AC3E}">
        <p14:creationId xmlns:p14="http://schemas.microsoft.com/office/powerpoint/2010/main" val="65364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ỗ dành sẵn cho Văn bản 32">
            <a:extLst>
              <a:ext uri="{FF2B5EF4-FFF2-40B4-BE49-F238E27FC236}">
                <a16:creationId xmlns:a16="http://schemas.microsoft.com/office/drawing/2014/main" id="{E6EFCC49-6C3D-4CF5-8C0D-6DE972BB7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622" y="1952178"/>
            <a:ext cx="6688738" cy="5402715"/>
          </a:xfrm>
        </p:spPr>
        <p:txBody>
          <a:bodyPr>
            <a:normAutofit fontScale="62500" lnSpcReduction="20000"/>
          </a:bodyPr>
          <a:lstStyle/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520" dirty="0">
                <a:latin typeface="Montserrat" panose="00000500000000000000" pitchFamily="2" charset="0"/>
              </a:rPr>
              <a:t>Một AWS </a:t>
            </a:r>
            <a:r>
              <a:rPr lang="en-US" sz="3520" dirty="0">
                <a:solidFill>
                  <a:srgbClr val="F7991F"/>
                </a:solidFill>
                <a:latin typeface="Montserrat" panose="00000500000000000000" pitchFamily="2" charset="0"/>
              </a:rPr>
              <a:t>Region</a:t>
            </a:r>
            <a:r>
              <a:rPr lang="en-US" sz="3520" dirty="0">
                <a:latin typeface="Montserrat" panose="00000500000000000000" pitchFamily="2" charset="0"/>
              </a:rPr>
              <a:t> bao </a:t>
            </a:r>
            <a:r>
              <a:rPr lang="en-US" sz="3520" dirty="0" err="1">
                <a:solidFill>
                  <a:srgbClr val="F7991F"/>
                </a:solidFill>
                <a:latin typeface="Montserrat" panose="00000500000000000000" pitchFamily="2" charset="0"/>
              </a:rPr>
              <a:t>gồm</a:t>
            </a:r>
            <a:r>
              <a:rPr lang="en-US" sz="352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3520" dirty="0" err="1">
                <a:solidFill>
                  <a:srgbClr val="F7991F"/>
                </a:solidFill>
                <a:latin typeface="Montserrat" panose="00000500000000000000" pitchFamily="2" charset="0"/>
              </a:rPr>
              <a:t>tối</a:t>
            </a:r>
            <a:r>
              <a:rPr lang="en-US" sz="3520" dirty="0">
                <a:solidFill>
                  <a:srgbClr val="F7991F"/>
                </a:solidFill>
                <a:latin typeface="Montserrat" panose="00000500000000000000" pitchFamily="2" charset="0"/>
              </a:rPr>
              <a:t> </a:t>
            </a:r>
            <a:r>
              <a:rPr lang="en-US" sz="3520" dirty="0" err="1">
                <a:solidFill>
                  <a:srgbClr val="F7991F"/>
                </a:solidFill>
                <a:latin typeface="Montserrat" panose="00000500000000000000" pitchFamily="2" charset="0"/>
              </a:rPr>
              <a:t>thiểu</a:t>
            </a:r>
            <a:r>
              <a:rPr lang="en-US" sz="3520" dirty="0">
                <a:solidFill>
                  <a:srgbClr val="F7991F"/>
                </a:solidFill>
                <a:latin typeface="Montserrat" panose="00000500000000000000" pitchFamily="2" charset="0"/>
              </a:rPr>
              <a:t> 3 Availability Zone</a:t>
            </a:r>
            <a:r>
              <a:rPr lang="en-US" sz="3520" dirty="0">
                <a:latin typeface="Montserrat" panose="00000500000000000000" pitchFamily="2" charset="0"/>
              </a:rPr>
              <a:t>. </a:t>
            </a:r>
            <a:r>
              <a:rPr lang="en-US" sz="3520" dirty="0" err="1">
                <a:latin typeface="Montserrat" panose="00000500000000000000" pitchFamily="2" charset="0"/>
              </a:rPr>
              <a:t>Hiện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tại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có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hơn</a:t>
            </a:r>
            <a:r>
              <a:rPr lang="en-US" sz="3520" dirty="0">
                <a:latin typeface="Montserrat" panose="00000500000000000000" pitchFamily="2" charset="0"/>
              </a:rPr>
              <a:t> 25 Region trên </a:t>
            </a:r>
            <a:r>
              <a:rPr lang="en-US" sz="3520" dirty="0" err="1">
                <a:latin typeface="Montserrat" panose="00000500000000000000" pitchFamily="2" charset="0"/>
              </a:rPr>
              <a:t>toàn</a:t>
            </a:r>
            <a:r>
              <a:rPr lang="en-US" sz="3520" dirty="0">
                <a:latin typeface="Montserrat" panose="00000500000000000000" pitchFamily="2" charset="0"/>
              </a:rPr>
              <a:t> cầu.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520" dirty="0" err="1">
                <a:latin typeface="Montserrat" panose="00000500000000000000" pitchFamily="2" charset="0"/>
              </a:rPr>
              <a:t>Các</a:t>
            </a:r>
            <a:r>
              <a:rPr lang="en-US" sz="3520" dirty="0">
                <a:latin typeface="Montserrat" panose="00000500000000000000" pitchFamily="2" charset="0"/>
              </a:rPr>
              <a:t> Region </a:t>
            </a:r>
            <a:r>
              <a:rPr lang="en-US" sz="3520" dirty="0" err="1">
                <a:latin typeface="Montserrat" panose="00000500000000000000" pitchFamily="2" charset="0"/>
              </a:rPr>
              <a:t>được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kết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nối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với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nhau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bởi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mạng</a:t>
            </a:r>
            <a:r>
              <a:rPr lang="en-US" sz="3520" dirty="0">
                <a:latin typeface="Montserrat" panose="00000500000000000000" pitchFamily="2" charset="0"/>
              </a:rPr>
              <a:t> backbone </a:t>
            </a:r>
            <a:r>
              <a:rPr lang="en-US" sz="3520" dirty="0" err="1">
                <a:latin typeface="Montserrat" panose="00000500000000000000" pitchFamily="2" charset="0"/>
              </a:rPr>
              <a:t>của</a:t>
            </a:r>
            <a:r>
              <a:rPr lang="en-US" sz="3520" dirty="0">
                <a:latin typeface="Montserrat" panose="00000500000000000000" pitchFamily="2" charset="0"/>
              </a:rPr>
              <a:t> AWS.</a:t>
            </a:r>
          </a:p>
          <a:p>
            <a:pPr marL="228600" indent="-2286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520" dirty="0" err="1">
                <a:latin typeface="Montserrat" panose="00000500000000000000" pitchFamily="2" charset="0"/>
              </a:rPr>
              <a:t>Mặc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định</a:t>
            </a:r>
            <a:r>
              <a:rPr lang="en-US" sz="3520" dirty="0">
                <a:latin typeface="Montserrat" panose="00000500000000000000" pitchFamily="2" charset="0"/>
              </a:rPr>
              <a:t> dữ liệu </a:t>
            </a:r>
            <a:r>
              <a:rPr lang="en-US" sz="3520" dirty="0" err="1">
                <a:latin typeface="Montserrat" panose="00000500000000000000" pitchFamily="2" charset="0"/>
              </a:rPr>
              <a:t>và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dịch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vụ</a:t>
            </a:r>
            <a:r>
              <a:rPr lang="en-US" sz="3520" dirty="0">
                <a:latin typeface="Montserrat" panose="00000500000000000000" pitchFamily="2" charset="0"/>
              </a:rPr>
              <a:t> ở </a:t>
            </a:r>
            <a:r>
              <a:rPr lang="en-US" sz="3520" dirty="0" err="1">
                <a:latin typeface="Montserrat" panose="00000500000000000000" pitchFamily="2" charset="0"/>
              </a:rPr>
              <a:t>các</a:t>
            </a:r>
            <a:r>
              <a:rPr lang="en-US" sz="3520" dirty="0">
                <a:latin typeface="Montserrat" panose="00000500000000000000" pitchFamily="2" charset="0"/>
              </a:rPr>
              <a:t> Region </a:t>
            </a:r>
            <a:r>
              <a:rPr lang="en-US" sz="3520" dirty="0" err="1">
                <a:latin typeface="Montserrat" panose="00000500000000000000" pitchFamily="2" charset="0"/>
              </a:rPr>
              <a:t>độc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lập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với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nhau</a:t>
            </a:r>
            <a:r>
              <a:rPr lang="en-US" sz="3520" dirty="0">
                <a:latin typeface="Montserrat" panose="00000500000000000000" pitchFamily="2" charset="0"/>
              </a:rPr>
              <a:t>. ( </a:t>
            </a:r>
            <a:r>
              <a:rPr lang="en-US" sz="3520" dirty="0" err="1">
                <a:latin typeface="Montserrat" panose="00000500000000000000" pitchFamily="2" charset="0"/>
              </a:rPr>
              <a:t>Trừ</a:t>
            </a:r>
            <a:r>
              <a:rPr lang="en-US" sz="3520" dirty="0">
                <a:latin typeface="Montserrat" panose="00000500000000000000" pitchFamily="2" charset="0"/>
              </a:rPr>
              <a:t> một </a:t>
            </a:r>
            <a:r>
              <a:rPr lang="en-US" sz="3520" dirty="0" err="1">
                <a:latin typeface="Montserrat" panose="00000500000000000000" pitchFamily="2" charset="0"/>
              </a:rPr>
              <a:t>số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dịch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vụ</a:t>
            </a:r>
            <a:r>
              <a:rPr lang="en-US" sz="3520" dirty="0">
                <a:latin typeface="Montserrat" panose="00000500000000000000" pitchFamily="2" charset="0"/>
              </a:rPr>
              <a:t> ở </a:t>
            </a:r>
            <a:r>
              <a:rPr lang="en-US" sz="3520" dirty="0" err="1">
                <a:latin typeface="Montserrat" panose="00000500000000000000" pitchFamily="2" charset="0"/>
              </a:rPr>
              <a:t>quy</a:t>
            </a:r>
            <a:r>
              <a:rPr lang="en-US" sz="3520" dirty="0">
                <a:latin typeface="Montserrat" panose="00000500000000000000" pitchFamily="2" charset="0"/>
              </a:rPr>
              <a:t> </a:t>
            </a:r>
            <a:r>
              <a:rPr lang="en-US" sz="3520" dirty="0" err="1">
                <a:latin typeface="Montserrat" panose="00000500000000000000" pitchFamily="2" charset="0"/>
              </a:rPr>
              <a:t>mô</a:t>
            </a:r>
            <a:r>
              <a:rPr lang="en-US" sz="3520" dirty="0">
                <a:latin typeface="Montserrat" panose="00000500000000000000" pitchFamily="2" charset="0"/>
              </a:rPr>
              <a:t> Global ).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4630400" cy="1574270"/>
          </a:xfrm>
          <a:prstGeom prst="rect">
            <a:avLst/>
          </a:prstGeom>
          <a:solidFill>
            <a:srgbClr val="F7991F"/>
          </a:solidFill>
        </p:spPr>
        <p:txBody>
          <a:bodyPr/>
          <a:lstStyle/>
          <a:p>
            <a:endParaRPr lang="en-US" sz="2304"/>
          </a:p>
        </p:txBody>
      </p:sp>
      <p:sp>
        <p:nvSpPr>
          <p:cNvPr id="8" name="TextBox 8"/>
          <p:cNvSpPr txBox="1"/>
          <p:nvPr/>
        </p:nvSpPr>
        <p:spPr>
          <a:xfrm>
            <a:off x="382622" y="571691"/>
            <a:ext cx="11059489" cy="3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560" dirty="0">
                <a:latin typeface="Montserrat" panose="00000500000000000000" pitchFamily="2" charset="0"/>
              </a:rPr>
              <a:t>Region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644B1B3D-9624-41D0-A0B8-3D47288F3A9A}"/>
              </a:ext>
            </a:extLst>
          </p:cNvPr>
          <p:cNvSpPr/>
          <p:nvPr/>
        </p:nvSpPr>
        <p:spPr>
          <a:xfrm>
            <a:off x="7620000" y="2856188"/>
            <a:ext cx="6383938" cy="3531322"/>
          </a:xfrm>
          <a:prstGeom prst="rect">
            <a:avLst/>
          </a:prstGeom>
          <a:solidFill>
            <a:srgbClr val="F79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/>
              <a:t>Region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73C0120A-C903-41DF-8321-AD1E1633662A}"/>
              </a:ext>
            </a:extLst>
          </p:cNvPr>
          <p:cNvSpPr/>
          <p:nvPr/>
        </p:nvSpPr>
        <p:spPr>
          <a:xfrm>
            <a:off x="8121006" y="3612147"/>
            <a:ext cx="1571634" cy="2261438"/>
          </a:xfrm>
          <a:prstGeom prst="rect">
            <a:avLst/>
          </a:prstGeom>
          <a:solidFill>
            <a:srgbClr val="007C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Availability Zone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E0323090-1A7E-46FC-8132-594A3BA930CA}"/>
              </a:ext>
            </a:extLst>
          </p:cNvPr>
          <p:cNvSpPr/>
          <p:nvPr/>
        </p:nvSpPr>
        <p:spPr>
          <a:xfrm>
            <a:off x="10026152" y="3612147"/>
            <a:ext cx="1571634" cy="2261438"/>
          </a:xfrm>
          <a:prstGeom prst="rect">
            <a:avLst/>
          </a:prstGeom>
          <a:solidFill>
            <a:srgbClr val="007C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Availability Zone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7ABA9B3-07D8-49B5-B7CC-2AF374D6B56D}"/>
              </a:ext>
            </a:extLst>
          </p:cNvPr>
          <p:cNvSpPr/>
          <p:nvPr/>
        </p:nvSpPr>
        <p:spPr>
          <a:xfrm>
            <a:off x="11947131" y="3612147"/>
            <a:ext cx="1571634" cy="2261438"/>
          </a:xfrm>
          <a:prstGeom prst="rect">
            <a:avLst/>
          </a:prstGeom>
          <a:solidFill>
            <a:srgbClr val="007C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Availability Zone</a:t>
            </a:r>
          </a:p>
        </p:txBody>
      </p:sp>
    </p:spTree>
    <p:extLst>
      <p:ext uri="{BB962C8B-B14F-4D97-AF65-F5344CB8AC3E}">
        <p14:creationId xmlns:p14="http://schemas.microsoft.com/office/powerpoint/2010/main" val="558334790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AWS Confidential Light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Powerpoint Template_Non-Confidential_Light_2023" id="{44E62D88-8C26-0446-8871-4128942C0105}" vid="{ABC0EF16-55C2-9745-A8A9-5854F1018D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169</TotalTime>
  <Words>1809</Words>
  <Application>Microsoft Office PowerPoint</Application>
  <PresentationFormat>Custom</PresentationFormat>
  <Paragraphs>194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Amazon Ember</vt:lpstr>
      <vt:lpstr>Amazon Ember Display</vt:lpstr>
      <vt:lpstr>Amazon Ember Light</vt:lpstr>
      <vt:lpstr>Amazon Ember Mono</vt:lpstr>
      <vt:lpstr>Amazon Ember Regular</vt:lpstr>
      <vt:lpstr>Arial</vt:lpstr>
      <vt:lpstr>Arial</vt:lpstr>
      <vt:lpstr>Calibri</vt:lpstr>
      <vt:lpstr>League Spartan</vt:lpstr>
      <vt:lpstr>Montserrat</vt:lpstr>
      <vt:lpstr>OpenSans</vt:lpstr>
      <vt:lpstr>Wingdings</vt:lpstr>
      <vt:lpstr>DeckTemplate-AWS</vt:lpstr>
      <vt:lpstr>1_Office Theme</vt:lpstr>
      <vt:lpstr>1_DeckTemplate-AWS</vt:lpstr>
      <vt:lpstr>AWS Confidential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Kha Van</cp:lastModifiedBy>
  <cp:revision>277</cp:revision>
  <dcterms:created xsi:type="dcterms:W3CDTF">2016-06-17T18:22:10Z</dcterms:created>
  <dcterms:modified xsi:type="dcterms:W3CDTF">2025-08-09T07:35:44Z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